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9144000"/>
  <p:notesSz cx="6858000" cy="9144000"/>
  <p:embeddedFontLst>
    <p:embeddedFont>
      <p:font typeface="Arimo"/>
      <p:regular r:id="rId65"/>
      <p:bold r:id="rId66"/>
      <p:italic r:id="rId67"/>
      <p:boldItalic r:id="rId68"/>
    </p:embeddedFont>
    <p:embeddedFont>
      <p:font typeface="Open Sans"/>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OpenSans-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italic.fntdata"/><Relationship Id="rId70" Type="http://schemas.openxmlformats.org/officeDocument/2006/relationships/font" Target="fonts/Open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Arimo-bold.fntdata"/><Relationship Id="rId21" Type="http://schemas.openxmlformats.org/officeDocument/2006/relationships/slide" Target="slides/slide16.xml"/><Relationship Id="rId65" Type="http://schemas.openxmlformats.org/officeDocument/2006/relationships/font" Target="fonts/Arimo-regular.fntdata"/><Relationship Id="rId24" Type="http://schemas.openxmlformats.org/officeDocument/2006/relationships/slide" Target="slides/slide19.xml"/><Relationship Id="rId68" Type="http://schemas.openxmlformats.org/officeDocument/2006/relationships/font" Target="fonts/Arimo-boldItalic.fntdata"/><Relationship Id="rId23" Type="http://schemas.openxmlformats.org/officeDocument/2006/relationships/slide" Target="slides/slide18.xml"/><Relationship Id="rId67" Type="http://schemas.openxmlformats.org/officeDocument/2006/relationships/font" Target="fonts/Arimo-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 name="Google Shape;19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5" name="Google Shape;2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4" name="Google Shape;21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5" name="Google Shape;27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6" name="Google Shape;28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7" name="Google Shape;30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5" name="Google Shape;31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9" name="Google Shape;32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7" name="Google Shape;33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5" name="Google Shape;34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3" name="Google Shape;35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9" name="Google Shape;36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8" name="Google Shape;37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7" name="Google Shape;38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6" name="Google Shape;39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nl-NL" sz="1200" u="none" cap="none" strike="noStrike">
                <a:solidFill>
                  <a:schemeClr val="dk1"/>
                </a:solidFill>
                <a:latin typeface="Calibri"/>
                <a:ea typeface="Calibri"/>
                <a:cs typeface="Calibri"/>
                <a:sym typeface="Calibri"/>
              </a:rPr>
              <a:t>Uiteindelijk kwamen uit de knelpuntenanalyse 10 uitgangsvragen die in deze richtlijn beantwoord zijn. Deze uitgangsvragen zijn samengevat in deze drie vragen</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nl-NL" sz="1200" u="none" cap="none" strike="noStrike">
                <a:solidFill>
                  <a:schemeClr val="dk1"/>
                </a:solidFill>
                <a:latin typeface="Calibri"/>
                <a:ea typeface="Calibri"/>
                <a:cs typeface="Calibri"/>
                <a:sym typeface="Calibri"/>
              </a:rPr>
              <a:t>Vragen: herkennen jullie dit als de belangrijkste knelpunten? Hebben jullie nog andere?</a:t>
            </a:r>
            <a:endParaRPr b="0" i="0" sz="1200" u="none" cap="none" strike="noStrike">
              <a:solidFill>
                <a:schemeClr val="dk1"/>
              </a:solidFill>
              <a:latin typeface="Calibri"/>
              <a:ea typeface="Calibri"/>
              <a:cs typeface="Calibri"/>
              <a:sym typeface="Calibri"/>
            </a:endParaRPr>
          </a:p>
        </p:txBody>
      </p:sp>
      <p:sp>
        <p:nvSpPr>
          <p:cNvPr id="110" name="Google Shape;11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4" name="Google Shape;40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3" name="Google Shape;41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1" name="Google Shape;42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9" name="Google Shape;43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6" name="Google Shape;44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3" name="Google Shape;45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1" name="Google Shape;46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8" name="Google Shape;46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7" name="Google Shape;47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6" name="Google Shape;48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5" name="Google Shape;49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3" name="Google Shape;503;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2" name="Google Shape;51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1" name="Google Shape;52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2" name="Google Shape;53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9" name="Google Shape;53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7" name="Google Shape;54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3" name="Google Shape;553;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9" name="Google Shape;559;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5" name="Google Shape;565;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7" name="Google Shape;13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 name="Google Shape;1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 name="Google Shape;23;p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9" name="Google Shape;2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hyperlink" Target="mailto:nuilenburg@nsdsk.nl" TargetMode="External"/><Relationship Id="rId6" Type="http://schemas.openxmlformats.org/officeDocument/2006/relationships/image" Target="../media/image1.jpg"/><Relationship Id="rId7"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descr="NSDSK-logo_groot.jpg" id="89" name="Google Shape;89;p13"/>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90" name="Google Shape;90;p13"/>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91" name="Google Shape;91;p13"/>
          <p:cNvSpPr/>
          <p:nvPr/>
        </p:nvSpPr>
        <p:spPr>
          <a:xfrm>
            <a:off x="2627784" y="2021359"/>
            <a:ext cx="6192688" cy="6155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2400" u="none" cap="none" strike="noStrike">
                <a:solidFill>
                  <a:schemeClr val="dk1"/>
                </a:solidFill>
                <a:latin typeface="Open Sans"/>
                <a:ea typeface="Open Sans"/>
                <a:cs typeface="Open Sans"/>
                <a:sym typeface="Open Sans"/>
              </a:rPr>
              <a:t>JGZ Richtlijn taalontwikkeling</a:t>
            </a:r>
            <a:endParaRPr b="1" i="0" sz="24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0"/>
              </a:spcBef>
              <a:spcAft>
                <a:spcPts val="0"/>
              </a:spcAft>
              <a:buNone/>
            </a:pPr>
            <a:r>
              <a:rPr b="1" i="1" lang="nl-NL" sz="1600">
                <a:solidFill>
                  <a:schemeClr val="dk1"/>
                </a:solidFill>
                <a:latin typeface="Open Sans"/>
                <a:ea typeface="Open Sans"/>
                <a:cs typeface="Open Sans"/>
                <a:sym typeface="Open Sans"/>
              </a:rPr>
              <a:t>Taalontwikkeling, risicofactoren, signalering en verwijzing</a:t>
            </a:r>
            <a:endParaRPr b="1" i="1" sz="1600" u="none" cap="none" strike="noStrike">
              <a:solidFill>
                <a:schemeClr val="dk1"/>
              </a:solidFill>
              <a:latin typeface="Open Sans"/>
              <a:ea typeface="Open Sans"/>
              <a:cs typeface="Open Sans"/>
              <a:sym typeface="Open Sans"/>
            </a:endParaRPr>
          </a:p>
        </p:txBody>
      </p:sp>
      <p:pic>
        <p:nvPicPr>
          <p:cNvPr id="92" name="Google Shape;92;p13"/>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93" name="Google Shape;93;p13"/>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959" u="none" cap="none" strike="noStrike">
                <a:solidFill>
                  <a:srgbClr val="D46A72"/>
                </a:solidFill>
                <a:latin typeface="Calibri"/>
                <a:ea typeface="Calibri"/>
                <a:cs typeface="Calibri"/>
                <a:sym typeface="Calibri"/>
              </a:rPr>
              <a:t>Taalontwikkelings in fases &amp; mijlpalen </a:t>
            </a:r>
            <a:endParaRPr/>
          </a:p>
        </p:txBody>
      </p:sp>
      <p:sp>
        <p:nvSpPr>
          <p:cNvPr id="161" name="Google Shape;16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609600" lvl="0" marL="609600" marR="0" rtl="0" algn="l">
              <a:spcBef>
                <a:spcPts val="0"/>
              </a:spcBef>
              <a:spcAft>
                <a:spcPts val="0"/>
              </a:spcAft>
              <a:buClr>
                <a:schemeClr val="dk1"/>
              </a:buClr>
              <a:buSzPts val="1600"/>
              <a:buFont typeface="Arial"/>
              <a:buNone/>
            </a:pPr>
            <a:r>
              <a:t/>
            </a:r>
            <a:endParaRPr b="1" i="0" sz="1600" u="none" cap="none" strike="noStrike">
              <a:solidFill>
                <a:srgbClr val="002060"/>
              </a:solidFill>
              <a:latin typeface="Calibri"/>
              <a:ea typeface="Calibri"/>
              <a:cs typeface="Calibri"/>
              <a:sym typeface="Calibri"/>
            </a:endParaRPr>
          </a:p>
          <a:p>
            <a:pPr indent="-609600" lvl="0" marL="609600" marR="0" rtl="0" algn="l">
              <a:spcBef>
                <a:spcPts val="640"/>
              </a:spcBef>
              <a:spcAft>
                <a:spcPts val="0"/>
              </a:spcAft>
              <a:buClr>
                <a:srgbClr val="002060"/>
              </a:buClr>
              <a:buSzPts val="2800"/>
              <a:buFont typeface="Arial"/>
              <a:buNone/>
            </a:pPr>
            <a:r>
              <a:rPr b="0" i="0" lang="nl-NL" sz="2800" u="none" cap="none" strike="noStrike">
                <a:solidFill>
                  <a:srgbClr val="002060"/>
                </a:solidFill>
                <a:latin typeface="Calibri"/>
                <a:ea typeface="Calibri"/>
                <a:cs typeface="Calibri"/>
                <a:sym typeface="Calibri"/>
              </a:rPr>
              <a:t>Mijlpaal 1 jaar</a:t>
            </a:r>
            <a:r>
              <a:rPr b="0" i="0" lang="nl-NL" sz="3200" u="none" cap="none" strike="noStrike">
                <a:solidFill>
                  <a:srgbClr val="002060"/>
                </a:solidFill>
                <a:latin typeface="Calibri"/>
                <a:ea typeface="Calibri"/>
                <a:cs typeface="Calibri"/>
                <a:sym typeface="Calibri"/>
              </a:rPr>
              <a:t>:</a:t>
            </a:r>
            <a:r>
              <a:rPr b="0" i="0" lang="nl-NL" sz="2100" u="none" cap="none" strike="noStrike">
                <a:solidFill>
                  <a:srgbClr val="002060"/>
                </a:solidFill>
                <a:latin typeface="Calibri"/>
                <a:ea typeface="Calibri"/>
                <a:cs typeface="Calibri"/>
                <a:sym typeface="Calibri"/>
              </a:rPr>
              <a:t>	</a:t>
            </a:r>
            <a:r>
              <a:rPr b="1" i="0" lang="nl-NL" sz="1600" u="none" cap="none" strike="noStrike">
                <a:solidFill>
                  <a:srgbClr val="002060"/>
                </a:solidFill>
                <a:latin typeface="Calibri"/>
                <a:ea typeface="Calibri"/>
                <a:cs typeface="Calibri"/>
                <a:sym typeface="Calibri"/>
              </a:rPr>
              <a:t>		</a:t>
            </a:r>
            <a:endParaRPr/>
          </a:p>
          <a:p>
            <a:pPr indent="-609600" lvl="0" marL="609600" marR="0" rtl="0" algn="l">
              <a:spcBef>
                <a:spcPts val="320"/>
              </a:spcBef>
              <a:spcAft>
                <a:spcPts val="0"/>
              </a:spcAft>
              <a:buClr>
                <a:schemeClr val="dk1"/>
              </a:buClr>
              <a:buSzPts val="1600"/>
              <a:buFont typeface="Arial"/>
              <a:buNone/>
            </a:pPr>
            <a:r>
              <a:t/>
            </a:r>
            <a:endParaRPr b="1" i="0" sz="1600" u="none" cap="none" strike="noStrike">
              <a:solidFill>
                <a:srgbClr val="002060"/>
              </a:solidFill>
              <a:latin typeface="Calibri"/>
              <a:ea typeface="Calibri"/>
              <a:cs typeface="Calibri"/>
              <a:sym typeface="Calibri"/>
            </a:endParaRPr>
          </a:p>
          <a:p>
            <a:pPr indent="-609600" lvl="0" marL="609600" marR="0" rtl="0" algn="l">
              <a:spcBef>
                <a:spcPts val="640"/>
              </a:spcBef>
              <a:spcAft>
                <a:spcPts val="0"/>
              </a:spcAft>
              <a:buClr>
                <a:schemeClr val="dk1"/>
              </a:buClr>
              <a:buSzPts val="3200"/>
              <a:buFont typeface="Arial"/>
              <a:buNone/>
            </a:pPr>
            <a:r>
              <a:t/>
            </a:r>
            <a:endParaRPr b="0" i="0" sz="3200" u="sng" cap="none" strike="noStrike">
              <a:solidFill>
                <a:srgbClr val="002060"/>
              </a:solidFill>
              <a:latin typeface="Calibri"/>
              <a:ea typeface="Calibri"/>
              <a:cs typeface="Calibri"/>
              <a:sym typeface="Calibri"/>
            </a:endParaRPr>
          </a:p>
          <a:p>
            <a:pPr indent="-609600" lvl="0" marL="609600" marR="0" rtl="0" algn="l">
              <a:spcBef>
                <a:spcPts val="560"/>
              </a:spcBef>
              <a:spcAft>
                <a:spcPts val="0"/>
              </a:spcAft>
              <a:buClr>
                <a:srgbClr val="002060"/>
              </a:buClr>
              <a:buSzPts val="2800"/>
              <a:buFont typeface="Noto Sans Symbols"/>
              <a:buChar char="✓"/>
            </a:pPr>
            <a:r>
              <a:rPr b="0" i="0" lang="nl-NL" sz="2800" u="sng" cap="none" strike="noStrike">
                <a:solidFill>
                  <a:srgbClr val="002060"/>
                </a:solidFill>
                <a:latin typeface="Calibri"/>
                <a:ea typeface="Calibri"/>
                <a:cs typeface="Calibri"/>
                <a:sym typeface="Calibri"/>
              </a:rPr>
              <a:t>Veel en gevarieerd brabbelen</a:t>
            </a:r>
            <a:endParaRPr/>
          </a:p>
          <a:p>
            <a:pPr indent="-508000" lvl="0" marL="609600" marR="0" rtl="0" algn="l">
              <a:spcBef>
                <a:spcPts val="320"/>
              </a:spcBef>
              <a:spcAft>
                <a:spcPts val="0"/>
              </a:spcAft>
              <a:buClr>
                <a:schemeClr val="dk1"/>
              </a:buClr>
              <a:buSzPts val="1600"/>
              <a:buFont typeface="Arial"/>
              <a:buNone/>
            </a:pPr>
            <a:r>
              <a:t/>
            </a:r>
            <a:endParaRPr b="1" i="0" sz="1600" u="none" cap="none" strike="noStrike">
              <a:solidFill>
                <a:srgbClr val="002060"/>
              </a:solidFill>
              <a:latin typeface="Calibri"/>
              <a:ea typeface="Calibri"/>
              <a:cs typeface="Calibri"/>
              <a:sym typeface="Calibri"/>
            </a:endParaRPr>
          </a:p>
          <a:p>
            <a:pPr indent="-609600" lvl="0" marL="609600" marR="0" rtl="0" algn="l">
              <a:spcBef>
                <a:spcPts val="560"/>
              </a:spcBef>
              <a:spcAft>
                <a:spcPts val="0"/>
              </a:spcAft>
              <a:buClr>
                <a:schemeClr val="dk1"/>
              </a:buClr>
              <a:buSzPts val="2800"/>
              <a:buFont typeface="Arial"/>
              <a:buNone/>
            </a:pPr>
            <a:r>
              <a:t/>
            </a:r>
            <a:endParaRPr b="0" i="0" sz="2800" u="none" cap="none" strike="noStrike">
              <a:solidFill>
                <a:srgbClr val="002060"/>
              </a:solidFill>
              <a:latin typeface="Calibri"/>
              <a:ea typeface="Calibri"/>
              <a:cs typeface="Calibri"/>
              <a:sym typeface="Calibri"/>
            </a:endParaRPr>
          </a:p>
          <a:p>
            <a:pPr indent="-533400" lvl="1" marL="990600" marR="0" rtl="0" algn="l">
              <a:spcBef>
                <a:spcPts val="560"/>
              </a:spcBef>
              <a:spcAft>
                <a:spcPts val="0"/>
              </a:spcAft>
              <a:buClr>
                <a:schemeClr val="dk1"/>
              </a:buClr>
              <a:buSzPts val="2800"/>
              <a:buFont typeface="Arial"/>
              <a:buNone/>
            </a:pPr>
            <a:r>
              <a:t/>
            </a:r>
            <a:endParaRPr b="0" i="0" sz="2800" u="none" cap="none" strike="noStrike">
              <a:solidFill>
                <a:srgbClr val="002060"/>
              </a:solidFill>
              <a:latin typeface="Calibri"/>
              <a:ea typeface="Calibri"/>
              <a:cs typeface="Calibri"/>
              <a:sym typeface="Calibri"/>
            </a:endParaRPr>
          </a:p>
        </p:txBody>
      </p:sp>
      <p:sp>
        <p:nvSpPr>
          <p:cNvPr id="162" name="Google Shape;162;p22"/>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265A59"/>
                </a:solidFill>
                <a:latin typeface="Calibri"/>
                <a:ea typeface="Calibri"/>
                <a:cs typeface="Calibri"/>
                <a:sym typeface="Calibri"/>
              </a:rPr>
              <a:t>‹#›</a:t>
            </a:fld>
            <a:endParaRPr sz="1200">
              <a:solidFill>
                <a:srgbClr val="265A59"/>
              </a:solidFill>
              <a:latin typeface="Calibri"/>
              <a:ea typeface="Calibri"/>
              <a:cs typeface="Calibri"/>
              <a:sym typeface="Calibri"/>
            </a:endParaRPr>
          </a:p>
        </p:txBody>
      </p:sp>
      <p:sp>
        <p:nvSpPr>
          <p:cNvPr id="163" name="Google Shape;163;p22"/>
          <p:cNvSpPr txBox="1"/>
          <p:nvPr/>
        </p:nvSpPr>
        <p:spPr>
          <a:xfrm>
            <a:off x="1619250" y="6381750"/>
            <a:ext cx="6265863"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1" sz="1000">
              <a:solidFill>
                <a:schemeClr val="dk1"/>
              </a:solidFill>
              <a:latin typeface="Arial"/>
              <a:ea typeface="Arial"/>
              <a:cs typeface="Arial"/>
              <a:sym typeface="Arial"/>
            </a:endParaRPr>
          </a:p>
        </p:txBody>
      </p:sp>
      <p:pic>
        <p:nvPicPr>
          <p:cNvPr descr="http://www.grotescheur.nl/wp6/wp-content/uploads/2011/02/baby-2011-02-28.jpg" id="164" name="Google Shape;164;p22"/>
          <p:cNvPicPr preferRelativeResize="0"/>
          <p:nvPr/>
        </p:nvPicPr>
        <p:blipFill rotWithShape="1">
          <a:blip r:embed="rId3">
            <a:alphaModFix/>
          </a:blip>
          <a:srcRect b="0" l="0" r="0" t="0"/>
          <a:stretch/>
        </p:blipFill>
        <p:spPr>
          <a:xfrm>
            <a:off x="5464026" y="3140968"/>
            <a:ext cx="4539996" cy="4585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410" u="none" cap="none" strike="noStrike">
                <a:solidFill>
                  <a:srgbClr val="D46A72"/>
                </a:solidFill>
                <a:latin typeface="Calibri"/>
                <a:ea typeface="Calibri"/>
                <a:cs typeface="Calibri"/>
                <a:sym typeface="Calibri"/>
              </a:rPr>
              <a:t>Taalontwikkeling in fases </a:t>
            </a:r>
            <a:br>
              <a:rPr b="0" i="0" lang="nl-NL" sz="3959" u="none" cap="none" strike="noStrike">
                <a:solidFill>
                  <a:srgbClr val="D46A72"/>
                </a:solidFill>
                <a:latin typeface="Calibri"/>
                <a:ea typeface="Calibri"/>
                <a:cs typeface="Calibri"/>
                <a:sym typeface="Calibri"/>
              </a:rPr>
            </a:br>
            <a:endParaRPr b="0" i="0" sz="3959" u="none" cap="none" strike="noStrike">
              <a:solidFill>
                <a:srgbClr val="D46A72"/>
              </a:solidFill>
              <a:latin typeface="Calibri"/>
              <a:ea typeface="Calibri"/>
              <a:cs typeface="Calibri"/>
              <a:sym typeface="Calibri"/>
            </a:endParaRPr>
          </a:p>
        </p:txBody>
      </p:sp>
      <p:sp>
        <p:nvSpPr>
          <p:cNvPr id="170" name="Google Shape;170;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1 – 1,6 jaar</a:t>
            </a:r>
            <a:endParaRPr/>
          </a:p>
          <a:p>
            <a:pPr indent="0" lvl="0" marL="0" marR="0" rtl="0" algn="l">
              <a:spcBef>
                <a:spcPts val="480"/>
              </a:spcBef>
              <a:spcAft>
                <a:spcPts val="0"/>
              </a:spcAft>
              <a:buClr>
                <a:schemeClr val="dk1"/>
              </a:buClr>
              <a:buSzPts val="2400"/>
              <a:buFont typeface="Arial"/>
              <a:buNone/>
            </a:pPr>
            <a:r>
              <a:t/>
            </a:r>
            <a:endParaRPr b="1" i="0" sz="2400" u="none" cap="none" strike="noStrike">
              <a:solidFill>
                <a:srgbClr val="006699"/>
              </a:solidFill>
              <a:latin typeface="Calibri"/>
              <a:ea typeface="Calibri"/>
              <a:cs typeface="Calibri"/>
              <a:sym typeface="Calibri"/>
            </a:endParaRPr>
          </a:p>
          <a:p>
            <a:pPr indent="-220662" lvl="1" marL="7620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Calibri"/>
                <a:ea typeface="Calibri"/>
                <a:cs typeface="Calibri"/>
                <a:sym typeface="Calibri"/>
              </a:rPr>
              <a:t>Uitgebreid brabbelen (meer mede- klinkers voor in de mond zoals p.b.m.t.d.f en meer lettergrepen)</a:t>
            </a:r>
            <a:endParaRPr/>
          </a:p>
          <a:p>
            <a:pPr indent="-220662" lvl="1" marL="7620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Calibri"/>
                <a:ea typeface="Calibri"/>
                <a:cs typeface="Calibri"/>
                <a:sym typeface="Calibri"/>
              </a:rPr>
              <a:t>Eerste woordjes (eenwoordzin)</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t/>
            </a:r>
            <a:endParaRPr b="0" i="0" sz="2400" u="sng" cap="none" strike="noStrike">
              <a:solidFill>
                <a:srgbClr val="006699"/>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Calibri"/>
              <a:ea typeface="Calibri"/>
              <a:cs typeface="Calibri"/>
              <a:sym typeface="Calibri"/>
            </a:endParaRPr>
          </a:p>
        </p:txBody>
      </p:sp>
      <p:sp>
        <p:nvSpPr>
          <p:cNvPr id="171" name="Google Shape;171;p2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959" u="none" cap="none" strike="noStrike">
                <a:solidFill>
                  <a:srgbClr val="D46A72"/>
                </a:solidFill>
                <a:latin typeface="Calibri"/>
                <a:ea typeface="Calibri"/>
                <a:cs typeface="Calibri"/>
                <a:sym typeface="Calibri"/>
              </a:rPr>
              <a:t>Taalontwikkelingsfases </a:t>
            </a:r>
            <a:br>
              <a:rPr b="1" i="0" lang="nl-NL" sz="3959" u="none" cap="none" strike="noStrike">
                <a:solidFill>
                  <a:srgbClr val="D46A72"/>
                </a:solidFill>
                <a:latin typeface="Calibri"/>
                <a:ea typeface="Calibri"/>
                <a:cs typeface="Calibri"/>
                <a:sym typeface="Calibri"/>
              </a:rPr>
            </a:br>
            <a:r>
              <a:rPr b="1" i="0" lang="nl-NL" sz="3959" u="none" cap="none" strike="noStrike">
                <a:solidFill>
                  <a:srgbClr val="D46A72"/>
                </a:solidFill>
                <a:latin typeface="Calibri"/>
                <a:ea typeface="Calibri"/>
                <a:cs typeface="Calibri"/>
                <a:sym typeface="Calibri"/>
              </a:rPr>
              <a:t>en minimum spreeknormen</a:t>
            </a:r>
            <a:endParaRPr/>
          </a:p>
        </p:txBody>
      </p:sp>
      <p:sp>
        <p:nvSpPr>
          <p:cNvPr id="177" name="Google Shape;17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Groninger Minimum spreeknorm 1,6 jaar</a:t>
            </a:r>
            <a:r>
              <a:rPr b="0" i="0" lang="nl-NL" sz="3200" u="none" cap="none" strike="noStrike">
                <a:solidFill>
                  <a:schemeClr val="dk2"/>
                </a:solidFill>
                <a:latin typeface="Calibri"/>
                <a:ea typeface="Calibri"/>
                <a:cs typeface="Calibri"/>
                <a:sym typeface="Calibri"/>
              </a:rPr>
              <a:t>:</a:t>
            </a:r>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2"/>
              </a:solidFill>
              <a:latin typeface="Calibri"/>
              <a:ea typeface="Calibri"/>
              <a:cs typeface="Calibri"/>
              <a:sym typeface="Calibri"/>
            </a:endParaRPr>
          </a:p>
          <a:p>
            <a:pPr indent="-342900" lvl="0" marL="342900" marR="0" rtl="0" algn="l">
              <a:spcBef>
                <a:spcPts val="560"/>
              </a:spcBef>
              <a:spcAft>
                <a:spcPts val="0"/>
              </a:spcAft>
              <a:buClr>
                <a:schemeClr val="dk2"/>
              </a:buClr>
              <a:buSzPts val="2800"/>
              <a:buFont typeface="Noto Sans Symbols"/>
              <a:buChar char="✓"/>
            </a:pPr>
            <a:r>
              <a:rPr b="0" i="0" lang="nl-NL" sz="2800" u="sng" cap="none" strike="noStrike">
                <a:solidFill>
                  <a:schemeClr val="dk2"/>
                </a:solidFill>
                <a:latin typeface="Calibri"/>
                <a:ea typeface="Calibri"/>
                <a:cs typeface="Calibri"/>
                <a:sym typeface="Calibri"/>
              </a:rPr>
              <a:t>Tenminste 5 woordjes, </a:t>
            </a:r>
            <a:endParaRPr/>
          </a:p>
          <a:p>
            <a:pPr indent="-342900" lvl="0" marL="342900" marR="0" rtl="0" algn="l">
              <a:spcBef>
                <a:spcPts val="560"/>
              </a:spcBef>
              <a:spcAft>
                <a:spcPts val="0"/>
              </a:spcAft>
              <a:buClr>
                <a:schemeClr val="dk2"/>
              </a:buClr>
              <a:buSzPts val="2800"/>
              <a:buFont typeface="Noto Sans Symbols"/>
              <a:buChar char="✓"/>
            </a:pPr>
            <a:r>
              <a:rPr b="0" i="0" lang="nl-NL" sz="2800" u="sng" cap="none" strike="noStrike">
                <a:solidFill>
                  <a:schemeClr val="dk2"/>
                </a:solidFill>
                <a:latin typeface="Calibri"/>
                <a:ea typeface="Calibri"/>
                <a:cs typeface="Calibri"/>
                <a:sym typeface="Calibri"/>
              </a:rPr>
              <a:t>woordopbouw is nog onvolledig</a:t>
            </a:r>
            <a:endParaRPr/>
          </a:p>
          <a:p>
            <a:pPr indent="-342900" lvl="0" marL="342900" marR="0" rtl="0" algn="l">
              <a:spcBef>
                <a:spcPts val="480"/>
              </a:spcBef>
              <a:spcAft>
                <a:spcPts val="0"/>
              </a:spcAft>
              <a:buClr>
                <a:schemeClr val="dk1"/>
              </a:buClr>
              <a:buSzPts val="2400"/>
              <a:buFont typeface="Arial"/>
              <a:buNone/>
            </a:pPr>
            <a:r>
              <a:t/>
            </a:r>
            <a:endParaRPr b="0" i="0" sz="2400" u="sng" cap="none" strike="noStrike">
              <a:solidFill>
                <a:schemeClr val="dk2"/>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chemeClr val="dk2"/>
              </a:solidFill>
              <a:latin typeface="Calibri"/>
              <a:ea typeface="Calibri"/>
              <a:cs typeface="Calibri"/>
              <a:sym typeface="Calibri"/>
            </a:endParaRPr>
          </a:p>
        </p:txBody>
      </p:sp>
      <p:sp>
        <p:nvSpPr>
          <p:cNvPr id="178" name="Google Shape;178;p2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79" name="Google Shape;179;p24"/>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t/>
            </a:r>
            <a:endParaRPr sz="1200">
              <a:solidFill>
                <a:srgbClr val="265A5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959" u="none" cap="none" strike="noStrike">
                <a:solidFill>
                  <a:srgbClr val="D46A72"/>
                </a:solidFill>
                <a:latin typeface="Calibri"/>
                <a:ea typeface="Calibri"/>
                <a:cs typeface="Calibri"/>
                <a:sym typeface="Calibri"/>
              </a:rPr>
              <a:t>Taalontwikkeling in fases </a:t>
            </a:r>
            <a:br>
              <a:rPr b="1" i="0" lang="nl-NL" sz="3959" u="none" cap="none" strike="noStrike">
                <a:solidFill>
                  <a:srgbClr val="D46A72"/>
                </a:solidFill>
                <a:latin typeface="Calibri"/>
                <a:ea typeface="Calibri"/>
                <a:cs typeface="Calibri"/>
                <a:sym typeface="Calibri"/>
              </a:rPr>
            </a:br>
            <a:endParaRPr b="1" i="0" sz="3959" u="none" cap="none" strike="noStrike">
              <a:solidFill>
                <a:srgbClr val="D46A72"/>
              </a:solidFill>
              <a:latin typeface="Calibri"/>
              <a:ea typeface="Calibri"/>
              <a:cs typeface="Calibri"/>
              <a:sym typeface="Calibri"/>
            </a:endParaRPr>
          </a:p>
        </p:txBody>
      </p:sp>
      <p:sp>
        <p:nvSpPr>
          <p:cNvPr id="185" name="Google Shape;185;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800"/>
              <a:buFont typeface="Arial"/>
              <a:buNone/>
            </a:pPr>
            <a:r>
              <a:rPr b="1" i="0" lang="nl-NL" sz="2800" u="none" cap="none" strike="noStrike">
                <a:solidFill>
                  <a:srgbClr val="006699"/>
                </a:solidFill>
                <a:latin typeface="Calibri"/>
                <a:ea typeface="Calibri"/>
                <a:cs typeface="Calibri"/>
                <a:sym typeface="Calibri"/>
              </a:rPr>
              <a:t>1,6 jaar – 2,0 jaar</a:t>
            </a:r>
            <a:endParaRPr/>
          </a:p>
          <a:p>
            <a:pPr indent="-342900" lvl="0" marL="342900" marR="0" rtl="0" algn="l">
              <a:spcBef>
                <a:spcPts val="560"/>
              </a:spcBef>
              <a:spcAft>
                <a:spcPts val="0"/>
              </a:spcAft>
              <a:buClr>
                <a:schemeClr val="dk1"/>
              </a:buClr>
              <a:buSzPts val="2800"/>
              <a:buFont typeface="Arial"/>
              <a:buNone/>
            </a:pPr>
            <a:r>
              <a:t/>
            </a:r>
            <a:endParaRPr b="1" i="0" sz="2800" u="none" cap="none" strike="noStrike">
              <a:solidFill>
                <a:srgbClr val="006699"/>
              </a:solidFill>
              <a:latin typeface="Calibri"/>
              <a:ea typeface="Calibri"/>
              <a:cs typeface="Calibri"/>
              <a:sym typeface="Calibri"/>
            </a:endParaRPr>
          </a:p>
          <a:p>
            <a:pPr indent="-285750" lvl="1" marL="742950" marR="0" rtl="0" algn="l">
              <a:spcBef>
                <a:spcPts val="560"/>
              </a:spcBef>
              <a:spcAft>
                <a:spcPts val="0"/>
              </a:spcAft>
              <a:buClr>
                <a:srgbClr val="006699"/>
              </a:buClr>
              <a:buSzPts val="2800"/>
              <a:buFont typeface="Arial"/>
              <a:buChar char="–"/>
            </a:pPr>
            <a:r>
              <a:rPr b="0" i="0" lang="nl-NL" sz="2800" u="none" cap="none" strike="noStrike">
                <a:solidFill>
                  <a:srgbClr val="006699"/>
                </a:solidFill>
                <a:latin typeface="Calibri"/>
                <a:ea typeface="Calibri"/>
                <a:cs typeface="Calibri"/>
                <a:sym typeface="Calibri"/>
              </a:rPr>
              <a:t>Brabbelen neemt af</a:t>
            </a:r>
            <a:endParaRPr/>
          </a:p>
          <a:p>
            <a:pPr indent="-285750" lvl="1" marL="742950" marR="0" rtl="0" algn="l">
              <a:spcBef>
                <a:spcPts val="560"/>
              </a:spcBef>
              <a:spcAft>
                <a:spcPts val="0"/>
              </a:spcAft>
              <a:buClr>
                <a:srgbClr val="006699"/>
              </a:buClr>
              <a:buSzPts val="2800"/>
              <a:buFont typeface="Arial"/>
              <a:buChar char="–"/>
            </a:pPr>
            <a:r>
              <a:rPr b="0" i="0" lang="nl-NL" sz="2800" u="none" cap="none" strike="noStrike">
                <a:solidFill>
                  <a:srgbClr val="006699"/>
                </a:solidFill>
                <a:latin typeface="Calibri"/>
                <a:ea typeface="Calibri"/>
                <a:cs typeface="Calibri"/>
                <a:sym typeface="Calibri"/>
              </a:rPr>
              <a:t>Woordenschat ontwikkeling</a:t>
            </a:r>
            <a:endParaRPr/>
          </a:p>
          <a:p>
            <a:pPr indent="-165100" lvl="0" marL="342900" marR="0" rtl="0" algn="l">
              <a:spcBef>
                <a:spcPts val="560"/>
              </a:spcBef>
              <a:spcAft>
                <a:spcPts val="0"/>
              </a:spcAft>
              <a:buClr>
                <a:schemeClr val="dk1"/>
              </a:buClr>
              <a:buSzPts val="2800"/>
              <a:buFont typeface="Arial"/>
              <a:buNone/>
            </a:pPr>
            <a:r>
              <a:t/>
            </a:r>
            <a:endParaRPr b="0" i="0" sz="2800" u="sng" cap="none" strike="noStrike">
              <a:solidFill>
                <a:schemeClr val="dk1"/>
              </a:solidFill>
              <a:latin typeface="Calibri"/>
              <a:ea typeface="Calibri"/>
              <a:cs typeface="Calibri"/>
              <a:sym typeface="Calibri"/>
            </a:endParaRPr>
          </a:p>
        </p:txBody>
      </p:sp>
      <p:sp>
        <p:nvSpPr>
          <p:cNvPr id="186" name="Google Shape;18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888888"/>
              </a:solidFill>
              <a:latin typeface="Calibri"/>
              <a:ea typeface="Calibri"/>
              <a:cs typeface="Calibri"/>
              <a:sym typeface="Calibri"/>
            </a:endParaRPr>
          </a:p>
        </p:txBody>
      </p:sp>
      <p:sp>
        <p:nvSpPr>
          <p:cNvPr id="187" name="Google Shape;187;p2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959" u="none" cap="none" strike="noStrike">
                <a:solidFill>
                  <a:srgbClr val="D46A72"/>
                </a:solidFill>
                <a:latin typeface="Calibri"/>
                <a:ea typeface="Calibri"/>
                <a:cs typeface="Calibri"/>
                <a:sym typeface="Calibri"/>
              </a:rPr>
              <a:t>Taalontwikkelingsfases </a:t>
            </a:r>
            <a:br>
              <a:rPr b="1" i="0" lang="nl-NL" sz="3959" u="none" cap="none" strike="noStrike">
                <a:solidFill>
                  <a:srgbClr val="D46A72"/>
                </a:solidFill>
                <a:latin typeface="Calibri"/>
                <a:ea typeface="Calibri"/>
                <a:cs typeface="Calibri"/>
                <a:sym typeface="Calibri"/>
              </a:rPr>
            </a:br>
            <a:r>
              <a:rPr b="1" i="0" lang="nl-NL" sz="3959" u="none" cap="none" strike="noStrike">
                <a:solidFill>
                  <a:srgbClr val="D46A72"/>
                </a:solidFill>
                <a:latin typeface="Calibri"/>
                <a:ea typeface="Calibri"/>
                <a:cs typeface="Calibri"/>
                <a:sym typeface="Calibri"/>
              </a:rPr>
              <a:t>en minimum spreeknormen</a:t>
            </a:r>
            <a:endParaRPr/>
          </a:p>
        </p:txBody>
      </p:sp>
      <p:sp>
        <p:nvSpPr>
          <p:cNvPr id="193" name="Google Shape;193;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400"/>
              <a:buFont typeface="Arial"/>
              <a:buNone/>
            </a:pPr>
            <a:r>
              <a:rPr b="0" i="0" lang="nl-NL" sz="2400" u="none" cap="none" strike="noStrike">
                <a:solidFill>
                  <a:schemeClr val="dk2"/>
                </a:solidFill>
                <a:latin typeface="Calibri"/>
                <a:ea typeface="Calibri"/>
                <a:cs typeface="Calibri"/>
                <a:sym typeface="Calibri"/>
              </a:rPr>
              <a:t>Groninger Minimum spreeknorm 2 jaar:</a:t>
            </a:r>
            <a:endParaRPr/>
          </a:p>
          <a:p>
            <a:pPr indent="-342900" lvl="0" marL="342900" marR="0" rtl="0" algn="l">
              <a:spcBef>
                <a:spcPts val="560"/>
              </a:spcBef>
              <a:spcAft>
                <a:spcPts val="0"/>
              </a:spcAft>
              <a:buClr>
                <a:schemeClr val="dk1"/>
              </a:buClr>
              <a:buSzPts val="2800"/>
              <a:buFont typeface="Arial"/>
              <a:buNone/>
            </a:pPr>
            <a:r>
              <a:t/>
            </a:r>
            <a:endParaRPr b="0" i="0" sz="2800" u="none" cap="none" strike="noStrike">
              <a:solidFill>
                <a:schemeClr val="dk2"/>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Zinnen van twee woorden, </a:t>
            </a:r>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De woordopbouw is nog onvolledig</a:t>
            </a:r>
            <a:endParaRPr/>
          </a:p>
          <a:p>
            <a:pPr indent="-342900" lvl="0" marL="342900" marR="0" rtl="0" algn="l">
              <a:spcBef>
                <a:spcPts val="480"/>
              </a:spcBef>
              <a:spcAft>
                <a:spcPts val="0"/>
              </a:spcAft>
              <a:buClr>
                <a:schemeClr val="dk1"/>
              </a:buClr>
              <a:buSzPts val="2400"/>
              <a:buFont typeface="Arial"/>
              <a:buNone/>
            </a:pPr>
            <a:r>
              <a:t/>
            </a:r>
            <a:endParaRPr b="0" i="0" sz="2400" u="sng"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1"/>
              </a:buClr>
              <a:buSzPts val="2000"/>
              <a:buFont typeface="Arial"/>
              <a:buNone/>
            </a:pPr>
            <a:r>
              <a:t/>
            </a:r>
            <a:endParaRPr b="0" i="0" sz="2000" u="sng" cap="none" strike="noStrike">
              <a:solidFill>
                <a:schemeClr val="dk2"/>
              </a:solidFill>
              <a:latin typeface="Calibri"/>
              <a:ea typeface="Calibri"/>
              <a:cs typeface="Calibri"/>
              <a:sym typeface="Calibri"/>
            </a:endParaRPr>
          </a:p>
        </p:txBody>
      </p:sp>
      <p:sp>
        <p:nvSpPr>
          <p:cNvPr id="194" name="Google Shape;194;p2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959" u="none" cap="none" strike="noStrike">
                <a:solidFill>
                  <a:srgbClr val="D46A72"/>
                </a:solidFill>
                <a:latin typeface="Calibri"/>
                <a:ea typeface="Calibri"/>
                <a:cs typeface="Calibri"/>
                <a:sym typeface="Calibri"/>
              </a:rPr>
              <a:t>Taalontwikkeling in fases </a:t>
            </a:r>
            <a:br>
              <a:rPr b="1" i="0" lang="nl-NL" sz="3959" u="none" cap="none" strike="noStrike">
                <a:solidFill>
                  <a:srgbClr val="D46A72"/>
                </a:solidFill>
                <a:latin typeface="Calibri"/>
                <a:ea typeface="Calibri"/>
                <a:cs typeface="Calibri"/>
                <a:sym typeface="Calibri"/>
              </a:rPr>
            </a:br>
            <a:endParaRPr b="1" i="0" sz="3959" u="none" cap="none" strike="noStrike">
              <a:solidFill>
                <a:srgbClr val="D46A72"/>
              </a:solidFill>
              <a:latin typeface="Calibri"/>
              <a:ea typeface="Calibri"/>
              <a:cs typeface="Calibri"/>
              <a:sym typeface="Calibri"/>
            </a:endParaRPr>
          </a:p>
        </p:txBody>
      </p:sp>
      <p:sp>
        <p:nvSpPr>
          <p:cNvPr id="200" name="Google Shape;200;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800"/>
              <a:buFont typeface="Arial"/>
              <a:buNone/>
            </a:pPr>
            <a:r>
              <a:rPr b="1" i="0" lang="nl-NL" sz="2800" u="none" cap="none" strike="noStrike">
                <a:solidFill>
                  <a:srgbClr val="006699"/>
                </a:solidFill>
                <a:latin typeface="Calibri"/>
                <a:ea typeface="Calibri"/>
                <a:cs typeface="Calibri"/>
                <a:sym typeface="Calibri"/>
              </a:rPr>
              <a:t>2,0 jaar – 2,6 jaar</a:t>
            </a:r>
            <a:endParaRPr/>
          </a:p>
          <a:p>
            <a:pPr indent="-342900" lvl="0" marL="342900" marR="0" rtl="0" algn="l">
              <a:spcBef>
                <a:spcPts val="560"/>
              </a:spcBef>
              <a:spcAft>
                <a:spcPts val="0"/>
              </a:spcAft>
              <a:buClr>
                <a:schemeClr val="dk1"/>
              </a:buClr>
              <a:buSzPts val="2800"/>
              <a:buFont typeface="Arial"/>
              <a:buNone/>
            </a:pPr>
            <a:r>
              <a:t/>
            </a:r>
            <a:endParaRPr b="1" i="0" sz="2800" u="none" cap="none" strike="noStrike">
              <a:solidFill>
                <a:srgbClr val="006699"/>
              </a:solidFill>
              <a:latin typeface="Calibri"/>
              <a:ea typeface="Calibri"/>
              <a:cs typeface="Calibri"/>
              <a:sym typeface="Calibri"/>
            </a:endParaRPr>
          </a:p>
          <a:p>
            <a:pPr indent="-285750" lvl="1" marL="742950" marR="0" rtl="0" algn="l">
              <a:spcBef>
                <a:spcPts val="560"/>
              </a:spcBef>
              <a:spcAft>
                <a:spcPts val="0"/>
              </a:spcAft>
              <a:buClr>
                <a:srgbClr val="006699"/>
              </a:buClr>
              <a:buSzPts val="2800"/>
              <a:buFont typeface="Arial"/>
              <a:buChar char="–"/>
            </a:pPr>
            <a:r>
              <a:rPr b="0" i="0" lang="nl-NL" sz="2800" u="none" cap="none" strike="noStrike">
                <a:solidFill>
                  <a:srgbClr val="006699"/>
                </a:solidFill>
                <a:latin typeface="Calibri"/>
                <a:ea typeface="Calibri"/>
                <a:cs typeface="Calibri"/>
                <a:sym typeface="Calibri"/>
              </a:rPr>
              <a:t>Woordenschat neemt toe</a:t>
            </a:r>
            <a:endParaRPr/>
          </a:p>
          <a:p>
            <a:pPr indent="-285750" lvl="1" marL="742950" marR="0" rtl="0" algn="l">
              <a:spcBef>
                <a:spcPts val="560"/>
              </a:spcBef>
              <a:spcAft>
                <a:spcPts val="0"/>
              </a:spcAft>
              <a:buClr>
                <a:srgbClr val="006699"/>
              </a:buClr>
              <a:buSzPts val="2800"/>
              <a:buFont typeface="Arial"/>
              <a:buChar char="–"/>
            </a:pPr>
            <a:r>
              <a:rPr b="0" i="0" lang="nl-NL" sz="2800" u="none" cap="none" strike="noStrike">
                <a:solidFill>
                  <a:srgbClr val="006699"/>
                </a:solidFill>
                <a:latin typeface="Calibri"/>
                <a:ea typeface="Calibri"/>
                <a:cs typeface="Calibri"/>
                <a:sym typeface="Calibri"/>
              </a:rPr>
              <a:t>Begin zinsontwikkeling</a:t>
            </a:r>
            <a:endParaRPr/>
          </a:p>
          <a:p>
            <a:pPr indent="-285750" lvl="1" marL="742950" marR="0" rtl="0" algn="l">
              <a:spcBef>
                <a:spcPts val="560"/>
              </a:spcBef>
              <a:spcAft>
                <a:spcPts val="0"/>
              </a:spcAft>
              <a:buClr>
                <a:srgbClr val="006699"/>
              </a:buClr>
              <a:buSzPts val="2800"/>
              <a:buFont typeface="Arial"/>
              <a:buChar char="–"/>
            </a:pPr>
            <a:r>
              <a:rPr b="0" i="0" lang="nl-NL" sz="2800" u="none" cap="none" strike="noStrike">
                <a:solidFill>
                  <a:srgbClr val="006699"/>
                </a:solidFill>
                <a:latin typeface="Calibri"/>
                <a:ea typeface="Calibri"/>
                <a:cs typeface="Calibri"/>
                <a:sym typeface="Calibri"/>
              </a:rPr>
              <a:t>Benoemen van dingen en handelingen</a:t>
            </a:r>
            <a:endParaRPr/>
          </a:p>
          <a:p>
            <a:pPr indent="-342900" lvl="0" marL="342900" marR="0" rtl="0" algn="l">
              <a:spcBef>
                <a:spcPts val="560"/>
              </a:spcBef>
              <a:spcAft>
                <a:spcPts val="0"/>
              </a:spcAft>
              <a:buClr>
                <a:schemeClr val="dk1"/>
              </a:buClr>
              <a:buSzPts val="2800"/>
              <a:buFont typeface="Arial"/>
              <a:buNone/>
            </a:pPr>
            <a:r>
              <a:t/>
            </a:r>
            <a:endParaRPr b="0" i="0" sz="2800" u="none" cap="none" strike="noStrike">
              <a:solidFill>
                <a:srgbClr val="006699"/>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sng" cap="none" strike="noStrike">
              <a:solidFill>
                <a:schemeClr val="dk1"/>
              </a:solidFill>
              <a:latin typeface="Calibri"/>
              <a:ea typeface="Calibri"/>
              <a:cs typeface="Calibri"/>
              <a:sym typeface="Calibri"/>
            </a:endParaRPr>
          </a:p>
        </p:txBody>
      </p:sp>
      <p:sp>
        <p:nvSpPr>
          <p:cNvPr id="201" name="Google Shape;20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888888"/>
              </a:solidFill>
              <a:latin typeface="Calibri"/>
              <a:ea typeface="Calibri"/>
              <a:cs typeface="Calibri"/>
              <a:sym typeface="Calibri"/>
            </a:endParaRPr>
          </a:p>
        </p:txBody>
      </p:sp>
      <p:sp>
        <p:nvSpPr>
          <p:cNvPr id="202" name="Google Shape;202;p2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959" u="none" cap="none" strike="noStrike">
                <a:solidFill>
                  <a:srgbClr val="D46A72"/>
                </a:solidFill>
                <a:latin typeface="Calibri"/>
                <a:ea typeface="Calibri"/>
                <a:cs typeface="Calibri"/>
                <a:sym typeface="Calibri"/>
              </a:rPr>
              <a:t>Taalontwikkeling in fases </a:t>
            </a:r>
            <a:br>
              <a:rPr b="1" i="0" lang="nl-NL" sz="3959" u="none" cap="none" strike="noStrike">
                <a:solidFill>
                  <a:srgbClr val="D46A72"/>
                </a:solidFill>
                <a:latin typeface="Calibri"/>
                <a:ea typeface="Calibri"/>
                <a:cs typeface="Calibri"/>
                <a:sym typeface="Calibri"/>
              </a:rPr>
            </a:br>
            <a:endParaRPr b="1" i="0" sz="3959" u="none" cap="none" strike="noStrike">
              <a:solidFill>
                <a:srgbClr val="D46A72"/>
              </a:solidFill>
              <a:latin typeface="Calibri"/>
              <a:ea typeface="Calibri"/>
              <a:cs typeface="Calibri"/>
              <a:sym typeface="Calibri"/>
            </a:endParaRPr>
          </a:p>
        </p:txBody>
      </p:sp>
      <p:sp>
        <p:nvSpPr>
          <p:cNvPr id="208" name="Google Shape;208;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2400"/>
              <a:buFont typeface="Arial"/>
              <a:buNone/>
            </a:pPr>
            <a:r>
              <a:rPr b="1" i="0" lang="nl-NL" sz="2400" u="none" cap="none" strike="noStrike">
                <a:solidFill>
                  <a:schemeClr val="dk2"/>
                </a:solidFill>
                <a:latin typeface="Calibri"/>
                <a:ea typeface="Calibri"/>
                <a:cs typeface="Calibri"/>
                <a:sym typeface="Calibri"/>
              </a:rPr>
              <a:t>2,6 – 3 jaar</a:t>
            </a:r>
            <a:endParaRPr/>
          </a:p>
          <a:p>
            <a:pPr indent="0" lvl="0" marL="0" marR="0" rtl="0" algn="l">
              <a:spcBef>
                <a:spcPts val="480"/>
              </a:spcBef>
              <a:spcAft>
                <a:spcPts val="0"/>
              </a:spcAft>
              <a:buClr>
                <a:schemeClr val="dk1"/>
              </a:buClr>
              <a:buSzPts val="2400"/>
              <a:buFont typeface="Arial"/>
              <a:buNone/>
            </a:pPr>
            <a:r>
              <a:t/>
            </a:r>
            <a:endParaRPr b="1" i="0" sz="2400" u="none" cap="none" strike="noStrike">
              <a:solidFill>
                <a:schemeClr val="dk2"/>
              </a:solidFill>
              <a:latin typeface="Calibri"/>
              <a:ea typeface="Calibri"/>
              <a:cs typeface="Calibri"/>
              <a:sym typeface="Calibri"/>
            </a:endParaRPr>
          </a:p>
          <a:p>
            <a:pPr indent="-284163" lvl="1" marL="725488" marR="0" rtl="0" algn="l">
              <a:spcBef>
                <a:spcPts val="480"/>
              </a:spcBef>
              <a:spcAft>
                <a:spcPts val="0"/>
              </a:spcAft>
              <a:buClr>
                <a:schemeClr val="dk2"/>
              </a:buClr>
              <a:buSzPts val="2400"/>
              <a:buFont typeface="Arial"/>
              <a:buChar char="–"/>
            </a:pPr>
            <a:r>
              <a:rPr b="0" i="0" lang="nl-NL" sz="2400" u="none" cap="none" strike="noStrike">
                <a:solidFill>
                  <a:schemeClr val="dk2"/>
                </a:solidFill>
                <a:latin typeface="Calibri"/>
                <a:ea typeface="Calibri"/>
                <a:cs typeface="Calibri"/>
                <a:sym typeface="Calibri"/>
              </a:rPr>
              <a:t>Ontstaan van meerwoordsuitingen</a:t>
            </a:r>
            <a:endParaRPr/>
          </a:p>
          <a:p>
            <a:pPr indent="-284163" lvl="1" marL="725488" marR="0" rtl="0" algn="l">
              <a:spcBef>
                <a:spcPts val="480"/>
              </a:spcBef>
              <a:spcAft>
                <a:spcPts val="0"/>
              </a:spcAft>
              <a:buClr>
                <a:schemeClr val="dk2"/>
              </a:buClr>
              <a:buSzPts val="2400"/>
              <a:buFont typeface="Arial"/>
              <a:buChar char="–"/>
            </a:pPr>
            <a:r>
              <a:rPr b="0" i="0" lang="nl-NL" sz="2400" u="none" cap="none" strike="noStrike">
                <a:solidFill>
                  <a:schemeClr val="dk2"/>
                </a:solidFill>
                <a:latin typeface="Calibri"/>
                <a:ea typeface="Calibri"/>
                <a:cs typeface="Calibri"/>
                <a:sym typeface="Calibri"/>
              </a:rPr>
              <a:t>Woordenschat breidt zich uit</a:t>
            </a:r>
            <a:endParaRPr/>
          </a:p>
          <a:p>
            <a:pPr indent="-284163" lvl="1" marL="725488" marR="0" rtl="0" algn="l">
              <a:spcBef>
                <a:spcPts val="480"/>
              </a:spcBef>
              <a:spcAft>
                <a:spcPts val="0"/>
              </a:spcAft>
              <a:buClr>
                <a:schemeClr val="dk2"/>
              </a:buClr>
              <a:buSzPts val="2400"/>
              <a:buFont typeface="Arial"/>
              <a:buChar char="–"/>
            </a:pPr>
            <a:r>
              <a:rPr b="0" i="0" lang="nl-NL" sz="2400" u="none" cap="none" strike="noStrike">
                <a:solidFill>
                  <a:schemeClr val="dk2"/>
                </a:solidFill>
                <a:latin typeface="Calibri"/>
                <a:ea typeface="Calibri"/>
                <a:cs typeface="Calibri"/>
                <a:sym typeface="Calibri"/>
              </a:rPr>
              <a:t>Eerste medeklinkerverbindingen</a:t>
            </a:r>
            <a:r>
              <a:rPr b="0" i="0" lang="nl-NL" sz="2000" u="none" cap="none" strike="noStrike">
                <a:solidFill>
                  <a:schemeClr val="dk2"/>
                </a:solidFill>
                <a:latin typeface="Calibri"/>
                <a:ea typeface="Calibri"/>
                <a:cs typeface="Calibri"/>
                <a:sym typeface="Calibri"/>
              </a:rPr>
              <a:t> </a:t>
            </a:r>
            <a:endParaRPr/>
          </a:p>
          <a:p>
            <a:pPr indent="284163" lvl="1" marL="441325"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(stoel i.p.v.toel)</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t/>
            </a:r>
            <a:endParaRPr b="0" i="0" sz="2400" u="sng" cap="none" strike="noStrike">
              <a:solidFill>
                <a:schemeClr val="dk2"/>
              </a:solidFill>
              <a:latin typeface="Calibri"/>
              <a:ea typeface="Calibri"/>
              <a:cs typeface="Calibri"/>
              <a:sym typeface="Calibri"/>
            </a:endParaRPr>
          </a:p>
        </p:txBody>
      </p:sp>
      <p:sp>
        <p:nvSpPr>
          <p:cNvPr id="209" name="Google Shape;20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888888"/>
              </a:solidFill>
              <a:latin typeface="Calibri"/>
              <a:ea typeface="Calibri"/>
              <a:cs typeface="Calibri"/>
              <a:sym typeface="Calibri"/>
            </a:endParaRPr>
          </a:p>
        </p:txBody>
      </p:sp>
      <p:sp>
        <p:nvSpPr>
          <p:cNvPr id="210" name="Google Shape;210;p2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1.gstatic.com/images?q=tbn:ANd9GcSg_vPtkSzATk-W5p5Er0b8lVQ1fWVaqkfGFwdd3m0VopuHSpHy" id="211" name="Google Shape;211;p28"/>
          <p:cNvPicPr preferRelativeResize="0"/>
          <p:nvPr/>
        </p:nvPicPr>
        <p:blipFill rotWithShape="1">
          <a:blip r:embed="rId3">
            <a:alphaModFix/>
          </a:blip>
          <a:srcRect b="0" l="0" r="0" t="0"/>
          <a:stretch/>
        </p:blipFill>
        <p:spPr>
          <a:xfrm>
            <a:off x="6875463" y="1700213"/>
            <a:ext cx="1847850" cy="2466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3600" u="none" cap="none" strike="noStrike">
                <a:solidFill>
                  <a:srgbClr val="D46A72"/>
                </a:solidFill>
                <a:latin typeface="Calibri"/>
                <a:ea typeface="Calibri"/>
                <a:cs typeface="Calibri"/>
                <a:sym typeface="Calibri"/>
              </a:rPr>
              <a:t>Taalontwikkelingsfases </a:t>
            </a:r>
            <a:br>
              <a:rPr b="1" i="0" lang="nl-NL" sz="3600" u="none" cap="none" strike="noStrike">
                <a:solidFill>
                  <a:srgbClr val="D46A72"/>
                </a:solidFill>
                <a:latin typeface="Calibri"/>
                <a:ea typeface="Calibri"/>
                <a:cs typeface="Calibri"/>
                <a:sym typeface="Calibri"/>
              </a:rPr>
            </a:br>
            <a:r>
              <a:rPr b="1" i="0" lang="nl-NL" sz="3600" u="none" cap="none" strike="noStrike">
                <a:solidFill>
                  <a:srgbClr val="D46A72"/>
                </a:solidFill>
                <a:latin typeface="Calibri"/>
                <a:ea typeface="Calibri"/>
                <a:cs typeface="Calibri"/>
                <a:sym typeface="Calibri"/>
              </a:rPr>
              <a:t>en minimum spreeknormen</a:t>
            </a:r>
            <a:endParaRPr/>
          </a:p>
        </p:txBody>
      </p:sp>
      <p:sp>
        <p:nvSpPr>
          <p:cNvPr id="217" name="Google Shape;21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Groninger Minimum spreeknorm 3 jaar:</a:t>
            </a:r>
            <a:endParaRPr/>
          </a:p>
          <a:p>
            <a:pPr indent="-342900" lvl="0" marL="342900" marR="0" rtl="0" algn="l">
              <a:spcBef>
                <a:spcPts val="560"/>
              </a:spcBef>
              <a:spcAft>
                <a:spcPts val="0"/>
              </a:spcAft>
              <a:buClr>
                <a:schemeClr val="dk1"/>
              </a:buClr>
              <a:buSzPts val="2800"/>
              <a:buFont typeface="Arial"/>
              <a:buNone/>
            </a:pPr>
            <a:r>
              <a:t/>
            </a:r>
            <a:endParaRPr b="0" i="0" sz="2800" u="none" cap="none" strike="noStrike">
              <a:solidFill>
                <a:schemeClr val="dk2"/>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Zinnen van 3 – 5 woorden</a:t>
            </a:r>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De zinsopbouw is nog niet correct.  </a:t>
            </a:r>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75% is verstaanbaar</a:t>
            </a:r>
            <a:endParaRPr/>
          </a:p>
          <a:p>
            <a:pPr indent="-342900" lvl="0" marL="342900" marR="0" rtl="0" algn="l">
              <a:spcBef>
                <a:spcPts val="480"/>
              </a:spcBef>
              <a:spcAft>
                <a:spcPts val="0"/>
              </a:spcAft>
              <a:buClr>
                <a:schemeClr val="dk1"/>
              </a:buClr>
              <a:buSzPts val="2400"/>
              <a:buFont typeface="Arial"/>
              <a:buNone/>
            </a:pPr>
            <a:r>
              <a:t/>
            </a:r>
            <a:endParaRPr b="0" i="0" sz="2400" u="sng"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1"/>
              </a:buClr>
              <a:buSzPts val="2000"/>
              <a:buFont typeface="Arial"/>
              <a:buNone/>
            </a:pPr>
            <a:r>
              <a:t/>
            </a:r>
            <a:endParaRPr b="1" i="0" sz="2000" u="none" cap="none" strike="noStrike">
              <a:solidFill>
                <a:schemeClr val="dk2"/>
              </a:solidFill>
              <a:latin typeface="Calibri"/>
              <a:ea typeface="Calibri"/>
              <a:cs typeface="Calibri"/>
              <a:sym typeface="Calibri"/>
            </a:endParaRPr>
          </a:p>
        </p:txBody>
      </p:sp>
      <p:sp>
        <p:nvSpPr>
          <p:cNvPr id="218" name="Google Shape;218;p29"/>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rgbClr val="265A59"/>
                </a:solidFill>
                <a:latin typeface="Calibri"/>
                <a:ea typeface="Calibri"/>
                <a:cs typeface="Calibri"/>
                <a:sym typeface="Calibri"/>
              </a:rPr>
              <a:t>‹#›</a:t>
            </a:fld>
            <a:endParaRPr sz="1800">
              <a:solidFill>
                <a:srgbClr val="265A59"/>
              </a:solidFill>
              <a:latin typeface="Calibri"/>
              <a:ea typeface="Calibri"/>
              <a:cs typeface="Calibri"/>
              <a:sym typeface="Calibri"/>
            </a:endParaRPr>
          </a:p>
        </p:txBody>
      </p:sp>
      <p:pic>
        <p:nvPicPr>
          <p:cNvPr descr="http://t1.gstatic.com/images?q=tbn:ANd9GcSvZzEXglAavX1eOtF-srJHLuB8v8ZxgCC4N1pv1Dy6FS5ZCKpTMg" id="219" name="Google Shape;219;p29"/>
          <p:cNvPicPr preferRelativeResize="0"/>
          <p:nvPr/>
        </p:nvPicPr>
        <p:blipFill rotWithShape="1">
          <a:blip r:embed="rId3">
            <a:alphaModFix/>
          </a:blip>
          <a:srcRect b="0" l="0" r="0" t="0"/>
          <a:stretch/>
        </p:blipFill>
        <p:spPr>
          <a:xfrm>
            <a:off x="47625" y="5589588"/>
            <a:ext cx="1571625" cy="1200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959" u="none" cap="none" strike="noStrike">
                <a:solidFill>
                  <a:srgbClr val="D46A72"/>
                </a:solidFill>
                <a:latin typeface="Calibri"/>
                <a:ea typeface="Calibri"/>
                <a:cs typeface="Calibri"/>
                <a:sym typeface="Calibri"/>
              </a:rPr>
              <a:t>Taalontwikkelingsfases </a:t>
            </a:r>
            <a:br>
              <a:rPr b="1" i="0" lang="nl-NL" sz="3959" u="none" cap="none" strike="noStrike">
                <a:solidFill>
                  <a:srgbClr val="D46A72"/>
                </a:solidFill>
                <a:latin typeface="Calibri"/>
                <a:ea typeface="Calibri"/>
                <a:cs typeface="Calibri"/>
                <a:sym typeface="Calibri"/>
              </a:rPr>
            </a:br>
            <a:r>
              <a:rPr b="1" i="0" lang="nl-NL" sz="3959" u="none" cap="none" strike="noStrike">
                <a:solidFill>
                  <a:srgbClr val="D46A72"/>
                </a:solidFill>
                <a:latin typeface="Calibri"/>
                <a:ea typeface="Calibri"/>
                <a:cs typeface="Calibri"/>
                <a:sym typeface="Calibri"/>
              </a:rPr>
              <a:t>en minimum spreeknormen</a:t>
            </a:r>
            <a:endParaRPr/>
          </a:p>
        </p:txBody>
      </p:sp>
      <p:sp>
        <p:nvSpPr>
          <p:cNvPr id="225" name="Google Shape;225;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1900"/>
              <a:buFont typeface="Arial"/>
              <a:buNone/>
            </a:pPr>
            <a:r>
              <a:t/>
            </a:r>
            <a:endParaRPr b="0" i="0" sz="1900" u="none" cap="none" strike="noStrike">
              <a:solidFill>
                <a:schemeClr val="dk2"/>
              </a:solidFill>
              <a:latin typeface="Calibri"/>
              <a:ea typeface="Calibri"/>
              <a:cs typeface="Calibri"/>
              <a:sym typeface="Calibri"/>
            </a:endParaRPr>
          </a:p>
          <a:p>
            <a:pPr indent="-342900" lvl="0" marL="342900" marR="0" rtl="0" algn="l">
              <a:lnSpc>
                <a:spcPct val="80000"/>
              </a:lnSpc>
              <a:spcBef>
                <a:spcPts val="56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Groninger Minimum spreeknorm 4 jaar:</a:t>
            </a:r>
            <a:endParaRPr/>
          </a:p>
          <a:p>
            <a:pPr indent="-342900" lvl="0" marL="342900" marR="0" rtl="0" algn="l">
              <a:lnSpc>
                <a:spcPct val="80000"/>
              </a:lnSpc>
              <a:spcBef>
                <a:spcPts val="560"/>
              </a:spcBef>
              <a:spcAft>
                <a:spcPts val="0"/>
              </a:spcAft>
              <a:buClr>
                <a:schemeClr val="dk1"/>
              </a:buClr>
              <a:buSzPts val="2800"/>
              <a:buFont typeface="Arial"/>
              <a:buNone/>
            </a:pPr>
            <a:r>
              <a:t/>
            </a:r>
            <a:endParaRPr b="0" i="0" sz="2800" u="none" cap="none" strike="noStrike">
              <a:solidFill>
                <a:schemeClr val="dk2"/>
              </a:solidFill>
              <a:latin typeface="Calibri"/>
              <a:ea typeface="Calibri"/>
              <a:cs typeface="Calibri"/>
              <a:sym typeface="Calibri"/>
            </a:endParaRPr>
          </a:p>
          <a:p>
            <a:pPr indent="-342900" lvl="0" marL="342900" marR="0" rtl="0" algn="l">
              <a:lnSpc>
                <a:spcPct val="80000"/>
              </a:lnSpc>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Langere zinnen met eenvoudige opbouw. </a:t>
            </a:r>
            <a:endParaRPr/>
          </a:p>
          <a:p>
            <a:pPr indent="-342900" lvl="0" marL="342900" marR="0" rtl="0" algn="l">
              <a:lnSpc>
                <a:spcPct val="80000"/>
              </a:lnSpc>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Nog wel problemen met meervoudsvormen en vervoegingen.</a:t>
            </a:r>
            <a:endParaRPr/>
          </a:p>
          <a:p>
            <a:pPr indent="-342900" lvl="0" marL="342900" marR="0" rtl="0" algn="l">
              <a:lnSpc>
                <a:spcPct val="80000"/>
              </a:lnSpc>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VVV-regel = het Vierjarig kind is Verstaanbaar voor Vreemden</a:t>
            </a:r>
            <a:endParaRPr/>
          </a:p>
          <a:p>
            <a:pPr indent="-342900" lvl="0" marL="342900" marR="0" rtl="0" algn="l">
              <a:lnSpc>
                <a:spcPct val="80000"/>
              </a:lnSpc>
              <a:spcBef>
                <a:spcPts val="360"/>
              </a:spcBef>
              <a:spcAft>
                <a:spcPts val="0"/>
              </a:spcAft>
              <a:buClr>
                <a:schemeClr val="dk1"/>
              </a:buClr>
              <a:buSzPts val="1800"/>
              <a:buFont typeface="Arial"/>
              <a:buNone/>
            </a:pPr>
            <a:r>
              <a:t/>
            </a:r>
            <a:endParaRPr b="0" i="0" sz="1800" u="sng" cap="none" strike="noStrike">
              <a:solidFill>
                <a:schemeClr val="dk2"/>
              </a:solidFill>
              <a:latin typeface="Calibri"/>
              <a:ea typeface="Calibri"/>
              <a:cs typeface="Calibri"/>
              <a:sym typeface="Calibri"/>
            </a:endParaRPr>
          </a:p>
        </p:txBody>
      </p:sp>
      <p:sp>
        <p:nvSpPr>
          <p:cNvPr id="226" name="Google Shape;226;p30"/>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2"/>
                </a:solidFill>
                <a:latin typeface="Calibri"/>
                <a:ea typeface="Calibri"/>
                <a:cs typeface="Calibri"/>
                <a:sym typeface="Calibri"/>
              </a:rPr>
              <a:t>‹#›</a:t>
            </a:fld>
            <a:endParaRPr sz="1800">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959" u="none" cap="none" strike="noStrike">
                <a:solidFill>
                  <a:srgbClr val="D46A72"/>
                </a:solidFill>
                <a:latin typeface="Calibri"/>
                <a:ea typeface="Calibri"/>
                <a:cs typeface="Calibri"/>
                <a:sym typeface="Calibri"/>
              </a:rPr>
              <a:t>Taalontwikkeling in fases </a:t>
            </a:r>
            <a:br>
              <a:rPr b="1" i="0" lang="nl-NL" sz="3959" u="none" cap="none" strike="noStrike">
                <a:solidFill>
                  <a:srgbClr val="D46A72"/>
                </a:solidFill>
                <a:latin typeface="Calibri"/>
                <a:ea typeface="Calibri"/>
                <a:cs typeface="Calibri"/>
                <a:sym typeface="Calibri"/>
              </a:rPr>
            </a:br>
            <a:endParaRPr b="1" i="0" sz="3959" u="none" cap="none" strike="noStrike">
              <a:solidFill>
                <a:srgbClr val="D46A72"/>
              </a:solidFill>
              <a:latin typeface="Calibri"/>
              <a:ea typeface="Calibri"/>
              <a:cs typeface="Calibri"/>
              <a:sym typeface="Calibri"/>
            </a:endParaRPr>
          </a:p>
        </p:txBody>
      </p:sp>
      <p:sp>
        <p:nvSpPr>
          <p:cNvPr id="232" name="Google Shape;232;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400"/>
              <a:buFont typeface="Arial"/>
              <a:buNone/>
            </a:pPr>
            <a:r>
              <a:rPr b="1" i="0" lang="nl-NL" sz="2400" u="none" cap="none" strike="noStrike">
                <a:solidFill>
                  <a:schemeClr val="dk2"/>
                </a:solidFill>
                <a:latin typeface="Calibri"/>
                <a:ea typeface="Calibri"/>
                <a:cs typeface="Calibri"/>
                <a:sym typeface="Calibri"/>
              </a:rPr>
              <a:t>Groninger Minimum spreeknorm 5 jaar</a:t>
            </a:r>
            <a:r>
              <a:rPr b="0" i="0" lang="nl-NL" sz="2400" u="none" cap="none" strike="noStrike">
                <a:solidFill>
                  <a:schemeClr val="dk2"/>
                </a:solidFill>
                <a:latin typeface="Calibri"/>
                <a:ea typeface="Calibri"/>
                <a:cs typeface="Calibri"/>
                <a:sym typeface="Calibri"/>
              </a:rPr>
              <a:t>:</a:t>
            </a:r>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chemeClr val="dk2"/>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Goed gevormde en samengestelde zinnen</a:t>
            </a:r>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 Nog wel vaak concreet taalgebruik. </a:t>
            </a:r>
            <a:endParaRPr/>
          </a:p>
          <a:p>
            <a:pPr indent="-342900" lvl="0" marL="342900" marR="0" rtl="0" algn="l">
              <a:spcBef>
                <a:spcPts val="480"/>
              </a:spcBef>
              <a:spcAft>
                <a:spcPts val="0"/>
              </a:spcAft>
              <a:buClr>
                <a:schemeClr val="dk2"/>
              </a:buClr>
              <a:buSzPts val="2400"/>
              <a:buFont typeface="Noto Sans Symbols"/>
              <a:buChar char="✓"/>
            </a:pPr>
            <a:r>
              <a:rPr b="0" i="0" lang="nl-NL" sz="2400" u="sng" cap="none" strike="noStrike">
                <a:solidFill>
                  <a:schemeClr val="dk2"/>
                </a:solidFill>
                <a:latin typeface="Calibri"/>
                <a:ea typeface="Calibri"/>
                <a:cs typeface="Calibri"/>
                <a:sym typeface="Calibri"/>
              </a:rPr>
              <a:t>Vrijwel alles is verstaanbaar.</a:t>
            </a:r>
            <a:endParaRPr/>
          </a:p>
          <a:p>
            <a:pPr indent="-342900" lvl="0" marL="342900" marR="0" rtl="0" algn="l">
              <a:spcBef>
                <a:spcPts val="380"/>
              </a:spcBef>
              <a:spcAft>
                <a:spcPts val="0"/>
              </a:spcAft>
              <a:buClr>
                <a:schemeClr val="dk1"/>
              </a:buClr>
              <a:buSzPts val="1900"/>
              <a:buFont typeface="Arial"/>
              <a:buNone/>
            </a:pPr>
            <a:r>
              <a:t/>
            </a:r>
            <a:endParaRPr b="0" i="0" sz="1900" u="sng" cap="none" strike="noStrike">
              <a:solidFill>
                <a:schemeClr val="dk2"/>
              </a:solidFill>
              <a:latin typeface="Calibri"/>
              <a:ea typeface="Calibri"/>
              <a:cs typeface="Calibri"/>
              <a:sym typeface="Calibri"/>
            </a:endParaRPr>
          </a:p>
        </p:txBody>
      </p:sp>
      <p:sp>
        <p:nvSpPr>
          <p:cNvPr id="233" name="Google Shape;23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888888"/>
              </a:solidFill>
              <a:latin typeface="Calibri"/>
              <a:ea typeface="Calibri"/>
              <a:cs typeface="Calibri"/>
              <a:sym typeface="Calibri"/>
            </a:endParaRPr>
          </a:p>
        </p:txBody>
      </p:sp>
      <p:sp>
        <p:nvSpPr>
          <p:cNvPr id="234" name="Google Shape;234;p3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2.gstatic.com/images?q=tbn:ANd9GcR8ZsHED0FPHEP8GeQu4_F-ttNdDXKJbDFXmhd5gr33eeDvNu_2" id="235" name="Google Shape;235;p31"/>
          <p:cNvPicPr preferRelativeResize="0"/>
          <p:nvPr/>
        </p:nvPicPr>
        <p:blipFill rotWithShape="1">
          <a:blip r:embed="rId3">
            <a:alphaModFix/>
          </a:blip>
          <a:srcRect b="0" l="0" r="0" t="0"/>
          <a:stretch/>
        </p:blipFill>
        <p:spPr>
          <a:xfrm>
            <a:off x="6732588" y="3141663"/>
            <a:ext cx="1857375" cy="246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D46A72"/>
                </a:solidFill>
                <a:latin typeface="Calibri"/>
                <a:ea typeface="Calibri"/>
                <a:cs typeface="Calibri"/>
                <a:sym typeface="Calibri"/>
              </a:rPr>
              <a:t>Inhoud van de scholing</a:t>
            </a:r>
            <a:endParaRPr/>
          </a:p>
        </p:txBody>
      </p:sp>
      <p:sp>
        <p:nvSpPr>
          <p:cNvPr id="99" name="Google Shape;99;p14"/>
          <p:cNvSpPr txBox="1"/>
          <p:nvPr>
            <p:ph idx="1" type="body"/>
          </p:nvPr>
        </p:nvSpPr>
        <p:spPr>
          <a:xfrm>
            <a:off x="457200" y="1196752"/>
            <a:ext cx="8229600" cy="4929411"/>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0" marL="514350" marR="0" rtl="0" algn="l">
              <a:spcBef>
                <a:spcPts val="640"/>
              </a:spcBef>
              <a:spcAft>
                <a:spcPts val="0"/>
              </a:spcAft>
              <a:buClr>
                <a:srgbClr val="366092"/>
              </a:buClr>
              <a:buSzPts val="3200"/>
              <a:buFont typeface="Calibri"/>
              <a:buAutoNum type="arabicPeriod"/>
            </a:pPr>
            <a:r>
              <a:rPr b="0" i="0" lang="nl-NL" sz="3200" u="none" cap="none" strike="noStrike">
                <a:solidFill>
                  <a:srgbClr val="366092"/>
                </a:solidFill>
                <a:latin typeface="Calibri"/>
                <a:ea typeface="Calibri"/>
                <a:cs typeface="Calibri"/>
                <a:sym typeface="Calibri"/>
              </a:rPr>
              <a:t>Ontwikkeling JGZ-richtlijn taalontwikkeling</a:t>
            </a:r>
            <a:endParaRPr b="0" i="0" sz="3200" u="none" cap="none" strike="noStrike">
              <a:solidFill>
                <a:srgbClr val="366092"/>
              </a:solidFill>
              <a:latin typeface="Calibri"/>
              <a:ea typeface="Calibri"/>
              <a:cs typeface="Calibri"/>
              <a:sym typeface="Calibri"/>
            </a:endParaRPr>
          </a:p>
          <a:p>
            <a:pPr indent="-514350" lvl="0" marL="514350" marR="0" rtl="0" algn="l">
              <a:spcBef>
                <a:spcPts val="640"/>
              </a:spcBef>
              <a:spcAft>
                <a:spcPts val="0"/>
              </a:spcAft>
              <a:buClr>
                <a:srgbClr val="366092"/>
              </a:buClr>
              <a:buSzPts val="3200"/>
              <a:buFont typeface="Calibri"/>
              <a:buAutoNum type="arabicPeriod"/>
            </a:pPr>
            <a:r>
              <a:rPr b="0" i="0" lang="nl-NL" sz="3200" u="none" cap="none" strike="noStrike">
                <a:solidFill>
                  <a:srgbClr val="366092"/>
                </a:solidFill>
                <a:latin typeface="Calibri"/>
                <a:ea typeface="Calibri"/>
                <a:cs typeface="Calibri"/>
                <a:sym typeface="Calibri"/>
              </a:rPr>
              <a:t>Inhoud van de richtlijn</a:t>
            </a:r>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1 Taalontwikkeling</a:t>
            </a:r>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2 Risicofactoren</a:t>
            </a:r>
            <a:endParaRPr/>
          </a:p>
          <a:p>
            <a:pPr indent="-514350" lvl="1" marL="971550" marR="0" rtl="0" algn="l">
              <a:spcBef>
                <a:spcPts val="560"/>
              </a:spcBef>
              <a:spcAft>
                <a:spcPts val="0"/>
              </a:spcAft>
              <a:buClr>
                <a:srgbClr val="366092"/>
              </a:buClr>
              <a:buSzPts val="2800"/>
              <a:buFont typeface="Calibri"/>
              <a:buAutoNum type="alphaLcPeriod"/>
            </a:pPr>
            <a:r>
              <a:rPr b="0" i="0" lang="nl-NL" sz="2800" u="none" cap="none" strike="noStrike">
                <a:solidFill>
                  <a:srgbClr val="366092"/>
                </a:solidFill>
                <a:latin typeface="Calibri"/>
                <a:ea typeface="Calibri"/>
                <a:cs typeface="Calibri"/>
                <a:sym typeface="Calibri"/>
              </a:rPr>
              <a:t>Thema 3 Signalering &amp; verwijzing</a:t>
            </a:r>
            <a:endParaRPr b="0" i="0" sz="3200" u="none" cap="none" strike="noStrike">
              <a:solidFill>
                <a:srgbClr val="366092"/>
              </a:solidFill>
              <a:latin typeface="Calibri"/>
              <a:ea typeface="Calibri"/>
              <a:cs typeface="Calibri"/>
              <a:sym typeface="Calibri"/>
            </a:endParaRPr>
          </a:p>
          <a:p>
            <a:pPr indent="-425450" lvl="0" marL="55245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66092"/>
              </a:solidFill>
              <a:latin typeface="Calibri"/>
              <a:ea typeface="Calibri"/>
              <a:cs typeface="Calibri"/>
              <a:sym typeface="Calibri"/>
            </a:endParaRPr>
          </a:p>
        </p:txBody>
      </p:sp>
      <p:sp>
        <p:nvSpPr>
          <p:cNvPr id="100" name="Google Shape;100;p1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D46A72"/>
                </a:solidFill>
                <a:latin typeface="Calibri"/>
                <a:ea typeface="Calibri"/>
                <a:cs typeface="Calibri"/>
                <a:sym typeface="Calibri"/>
              </a:rPr>
              <a:t>Wanneer een taalprobleem?</a:t>
            </a:r>
            <a:endParaRPr/>
          </a:p>
        </p:txBody>
      </p:sp>
      <p:sp>
        <p:nvSpPr>
          <p:cNvPr id="241" name="Google Shape;241;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Kinderen bij wie de taalontwikkeling achterblijft bij leeftijdsgenoten hebben een taalachterstand.</a:t>
            </a:r>
            <a:endParaRPr/>
          </a:p>
          <a:p>
            <a:pPr indent="0" lvl="0" marL="0" marR="0" rtl="0" algn="l">
              <a:spcBef>
                <a:spcPts val="560"/>
              </a:spcBef>
              <a:spcAft>
                <a:spcPts val="0"/>
              </a:spcAft>
              <a:buClr>
                <a:schemeClr val="dk1"/>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spcBef>
                <a:spcPts val="56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Oorzaken:</a:t>
            </a:r>
            <a:endParaRPr/>
          </a:p>
          <a:p>
            <a:pPr indent="-342900" lvl="0" marL="342900" marR="0" rtl="0" algn="l">
              <a:spcBef>
                <a:spcPts val="560"/>
              </a:spcBef>
              <a:spcAft>
                <a:spcPts val="0"/>
              </a:spcAft>
              <a:buClr>
                <a:schemeClr val="dk2"/>
              </a:buClr>
              <a:buSzPts val="2800"/>
              <a:buFont typeface="Courier New"/>
              <a:buChar char="o"/>
            </a:pPr>
            <a:r>
              <a:rPr b="0" i="0" lang="nl-NL" sz="2800" u="none" cap="none" strike="noStrike">
                <a:solidFill>
                  <a:schemeClr val="dk2"/>
                </a:solidFill>
                <a:latin typeface="Calibri"/>
                <a:ea typeface="Calibri"/>
                <a:cs typeface="Calibri"/>
                <a:sym typeface="Calibri"/>
              </a:rPr>
              <a:t>In het kind gelegen factoren &gt; Taalontwikkelingsstoornis = TOS</a:t>
            </a:r>
            <a:endParaRPr/>
          </a:p>
          <a:p>
            <a:pPr indent="-165100" lvl="0" marL="342900" marR="0" rtl="0" algn="l">
              <a:spcBef>
                <a:spcPts val="560"/>
              </a:spcBef>
              <a:spcAft>
                <a:spcPts val="0"/>
              </a:spcAft>
              <a:buClr>
                <a:schemeClr val="dk1"/>
              </a:buClr>
              <a:buSzPts val="2800"/>
              <a:buFont typeface="Courier New"/>
              <a:buNone/>
            </a:pPr>
            <a:r>
              <a:t/>
            </a:r>
            <a:endParaRPr b="0" i="0" sz="2800" u="none" cap="none" strike="noStrike">
              <a:solidFill>
                <a:schemeClr val="dk2"/>
              </a:solidFill>
              <a:latin typeface="Calibri"/>
              <a:ea typeface="Calibri"/>
              <a:cs typeface="Calibri"/>
              <a:sym typeface="Calibri"/>
            </a:endParaRPr>
          </a:p>
          <a:p>
            <a:pPr indent="-342900" lvl="0" marL="342900" marR="0" rtl="0" algn="l">
              <a:spcBef>
                <a:spcPts val="560"/>
              </a:spcBef>
              <a:spcAft>
                <a:spcPts val="0"/>
              </a:spcAft>
              <a:buClr>
                <a:schemeClr val="dk2"/>
              </a:buClr>
              <a:buSzPts val="2800"/>
              <a:buFont typeface="Courier New"/>
              <a:buChar char="o"/>
            </a:pPr>
            <a:r>
              <a:rPr b="0" i="0" lang="nl-NL" sz="2800" u="none" cap="none" strike="noStrike">
                <a:solidFill>
                  <a:schemeClr val="dk2"/>
                </a:solidFill>
                <a:latin typeface="Calibri"/>
                <a:ea typeface="Calibri"/>
                <a:cs typeface="Calibri"/>
                <a:sym typeface="Calibri"/>
              </a:rPr>
              <a:t>In de omgeving gelegen factoren &gt; Taalontwikkelingsachterstand = TOA</a:t>
            </a:r>
            <a:endParaRPr/>
          </a:p>
        </p:txBody>
      </p:sp>
      <p:sp>
        <p:nvSpPr>
          <p:cNvPr id="242" name="Google Shape;242;p3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D46A72"/>
                </a:solidFill>
                <a:latin typeface="Calibri"/>
                <a:ea typeface="Calibri"/>
                <a:cs typeface="Calibri"/>
                <a:sym typeface="Calibri"/>
              </a:rPr>
              <a:t>Taalontwikkelingsstoornis</a:t>
            </a:r>
            <a:endParaRPr/>
          </a:p>
        </p:txBody>
      </p:sp>
      <p:sp>
        <p:nvSpPr>
          <p:cNvPr id="248" name="Google Shape;248;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TOS is de meest voorkomende ontwikkelingsstoornis.</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5-12% van de 0 tot 7 jarigen heeft TOS.</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Meer jongens dan meisjes </a:t>
            </a:r>
            <a:r>
              <a:rPr b="0" i="0" lang="nl-NL" sz="1400" u="none" cap="none" strike="noStrike">
                <a:solidFill>
                  <a:srgbClr val="006699"/>
                </a:solidFill>
                <a:latin typeface="Calibri"/>
                <a:ea typeface="Calibri"/>
                <a:cs typeface="Calibri"/>
                <a:sym typeface="Calibri"/>
              </a:rPr>
              <a:t>(3:4).</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Neurobiologische stoornis.</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Erfelijke component.</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Verhoogde samenhang met andere ontwikkelingsproblemen </a:t>
            </a:r>
            <a:r>
              <a:rPr b="0" i="0" lang="nl-NL" sz="1400" u="none" cap="none" strike="noStrike">
                <a:solidFill>
                  <a:srgbClr val="006699"/>
                </a:solidFill>
                <a:latin typeface="Calibri"/>
                <a:ea typeface="Calibri"/>
                <a:cs typeface="Calibri"/>
                <a:sym typeface="Calibri"/>
              </a:rPr>
              <a:t>(bijv. dyslexie, ASS, ADHD).</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Meertalige kinderen gelijke kans op TOS als eentaligen.</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Grote impact op sociaal leven, school, werk etc.</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Veelal blijvende problemen.</a:t>
            </a:r>
            <a:endParaRPr b="0" i="0" sz="3300" u="none" cap="none" strike="noStrike">
              <a:solidFill>
                <a:schemeClr val="dk1"/>
              </a:solidFill>
              <a:latin typeface="Calibri"/>
              <a:ea typeface="Calibri"/>
              <a:cs typeface="Calibri"/>
              <a:sym typeface="Calibri"/>
            </a:endParaRPr>
          </a:p>
          <a:p>
            <a:pPr indent="0" lvl="0" marL="0" marR="0" rtl="0" algn="l">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49" name="Google Shape;249;p3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D46A72"/>
                </a:solidFill>
                <a:latin typeface="Calibri"/>
                <a:ea typeface="Calibri"/>
                <a:cs typeface="Calibri"/>
                <a:sym typeface="Calibri"/>
              </a:rPr>
              <a:t>Taalontwikkelingsachterstand</a:t>
            </a:r>
            <a:endParaRPr b="0" i="0" sz="4400" u="none" cap="none" strike="noStrike">
              <a:solidFill>
                <a:srgbClr val="D46A72"/>
              </a:solidFill>
              <a:latin typeface="Calibri"/>
              <a:ea typeface="Calibri"/>
              <a:cs typeface="Calibri"/>
              <a:sym typeface="Calibri"/>
            </a:endParaRPr>
          </a:p>
        </p:txBody>
      </p:sp>
      <p:sp>
        <p:nvSpPr>
          <p:cNvPr id="255" name="Google Shape;255;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600"/>
              <a:buFont typeface="Arial"/>
              <a:buChar char="•"/>
            </a:pPr>
            <a:r>
              <a:rPr b="0" i="0" lang="nl-NL" sz="2600" u="none" cap="none" strike="noStrike">
                <a:solidFill>
                  <a:srgbClr val="006699"/>
                </a:solidFill>
                <a:latin typeface="Calibri"/>
                <a:ea typeface="Calibri"/>
                <a:cs typeface="Calibri"/>
                <a:sym typeface="Calibri"/>
              </a:rPr>
              <a:t>Taalontwikkeling verloopt hetzelfde als bij normaal ontwikkelende kinderen alleen langzamer.</a:t>
            </a:r>
            <a:endParaRPr/>
          </a:p>
          <a:p>
            <a:pPr indent="-342900" lvl="0" marL="342900" marR="0" rtl="0" algn="l">
              <a:spcBef>
                <a:spcPts val="520"/>
              </a:spcBef>
              <a:spcAft>
                <a:spcPts val="0"/>
              </a:spcAft>
              <a:buClr>
                <a:srgbClr val="006699"/>
              </a:buClr>
              <a:buSzPts val="2600"/>
              <a:buFont typeface="Arial"/>
              <a:buChar char="•"/>
            </a:pPr>
            <a:r>
              <a:rPr b="0" i="0" lang="nl-NL" sz="2600" u="none" cap="none" strike="noStrike">
                <a:solidFill>
                  <a:srgbClr val="006699"/>
                </a:solidFill>
                <a:latin typeface="Calibri"/>
                <a:ea typeface="Calibri"/>
                <a:cs typeface="Calibri"/>
                <a:sym typeface="Calibri"/>
              </a:rPr>
              <a:t>Ongeveer 25% van de kinderen in NL.</a:t>
            </a:r>
            <a:endParaRPr/>
          </a:p>
          <a:p>
            <a:pPr indent="-342900" lvl="0" marL="342900" marR="0" rtl="0" algn="l">
              <a:spcBef>
                <a:spcPts val="520"/>
              </a:spcBef>
              <a:spcAft>
                <a:spcPts val="0"/>
              </a:spcAft>
              <a:buClr>
                <a:srgbClr val="006699"/>
              </a:buClr>
              <a:buSzPts val="2600"/>
              <a:buFont typeface="Arial"/>
              <a:buChar char="•"/>
            </a:pPr>
            <a:r>
              <a:rPr b="0" i="0" lang="nl-NL" sz="2600" u="none" cap="none" strike="noStrike">
                <a:solidFill>
                  <a:srgbClr val="006699"/>
                </a:solidFill>
                <a:latin typeface="Calibri"/>
                <a:ea typeface="Calibri"/>
                <a:cs typeface="Calibri"/>
                <a:sym typeface="Calibri"/>
              </a:rPr>
              <a:t>Gezinnen waar geen of nauwelijks NL wordt gesproken. </a:t>
            </a:r>
            <a:endParaRPr/>
          </a:p>
          <a:p>
            <a:pPr indent="-342900" lvl="0" marL="342900" marR="0" rtl="0" algn="l">
              <a:spcBef>
                <a:spcPts val="520"/>
              </a:spcBef>
              <a:spcAft>
                <a:spcPts val="0"/>
              </a:spcAft>
              <a:buClr>
                <a:srgbClr val="006699"/>
              </a:buClr>
              <a:buSzPts val="2600"/>
              <a:buFont typeface="Arial"/>
              <a:buChar char="•"/>
            </a:pPr>
            <a:r>
              <a:rPr b="0" i="0" lang="nl-NL" sz="2600" u="none" cap="none" strike="noStrike">
                <a:solidFill>
                  <a:srgbClr val="006699"/>
                </a:solidFill>
                <a:latin typeface="Calibri"/>
                <a:ea typeface="Calibri"/>
                <a:cs typeface="Calibri"/>
                <a:sym typeface="Calibri"/>
              </a:rPr>
              <a:t>NL talige gezinnen waar nauwelijks met kinderen wordt gesproken.</a:t>
            </a:r>
            <a:endParaRPr/>
          </a:p>
          <a:p>
            <a:pPr indent="-342900" lvl="0" marL="342900" marR="0" rtl="0" algn="l">
              <a:spcBef>
                <a:spcPts val="520"/>
              </a:spcBef>
              <a:spcAft>
                <a:spcPts val="0"/>
              </a:spcAft>
              <a:buClr>
                <a:srgbClr val="006699"/>
              </a:buClr>
              <a:buSzPts val="2600"/>
              <a:buFont typeface="Arial"/>
              <a:buChar char="•"/>
            </a:pPr>
            <a:r>
              <a:rPr b="0" i="0" lang="nl-NL" sz="2600" u="none" cap="none" strike="noStrike">
                <a:solidFill>
                  <a:srgbClr val="006699"/>
                </a:solidFill>
                <a:latin typeface="Calibri"/>
                <a:ea typeface="Calibri"/>
                <a:cs typeface="Calibri"/>
                <a:sym typeface="Calibri"/>
              </a:rPr>
              <a:t>Goede prognose als het taalaanbod verbetert.</a:t>
            </a:r>
            <a:endParaRPr b="0" i="0" sz="2600" u="none" cap="none" strike="noStrike">
              <a:solidFill>
                <a:srgbClr val="00669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chemeClr val="dk1"/>
              </a:solidFill>
              <a:latin typeface="Calibri"/>
              <a:ea typeface="Calibri"/>
              <a:cs typeface="Calibri"/>
              <a:sym typeface="Calibri"/>
            </a:endParaRPr>
          </a:p>
        </p:txBody>
      </p:sp>
      <p:sp>
        <p:nvSpPr>
          <p:cNvPr id="261" name="Google Shape;261;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888888"/>
              </a:buClr>
              <a:buSzPts val="2000"/>
              <a:buFont typeface="Arial"/>
              <a:buNone/>
            </a:pPr>
            <a:r>
              <a:t/>
            </a:r>
            <a:endParaRPr b="0" i="0" sz="2000" u="none" cap="none" strike="noStrike">
              <a:solidFill>
                <a:srgbClr val="888888"/>
              </a:solidFill>
              <a:latin typeface="Calibri"/>
              <a:ea typeface="Calibri"/>
              <a:cs typeface="Calibri"/>
              <a:sym typeface="Calibri"/>
            </a:endParaRPr>
          </a:p>
        </p:txBody>
      </p:sp>
      <p:pic>
        <p:nvPicPr>
          <p:cNvPr descr="NSDSK-logo_groot.jpg" id="262" name="Google Shape;262;p35"/>
          <p:cNvPicPr preferRelativeResize="0"/>
          <p:nvPr>
            <p:ph idx="4294967295" type="body"/>
          </p:nvPr>
        </p:nvPicPr>
        <p:blipFill rotWithShape="1">
          <a:blip r:embed="rId3">
            <a:alphaModFix/>
          </a:blip>
          <a:srcRect b="0" l="0" r="0" t="0"/>
          <a:stretch/>
        </p:blipFill>
        <p:spPr>
          <a:xfrm>
            <a:off x="0" y="2420938"/>
            <a:ext cx="5181600" cy="2884487"/>
          </a:xfrm>
          <a:prstGeom prst="rect">
            <a:avLst/>
          </a:prstGeom>
          <a:noFill/>
          <a:ln>
            <a:noFill/>
          </a:ln>
        </p:spPr>
      </p:pic>
      <p:pic>
        <p:nvPicPr>
          <p:cNvPr descr="C:\Users\nuilenburg\Desktop\Afbeelding1.jpg" id="263" name="Google Shape;263;p35"/>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64" name="Google Shape;264;p35"/>
          <p:cNvSpPr/>
          <p:nvPr/>
        </p:nvSpPr>
        <p:spPr>
          <a:xfrm>
            <a:off x="2627784" y="2021359"/>
            <a:ext cx="6192688" cy="6155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800">
                <a:solidFill>
                  <a:schemeClr val="dk1"/>
                </a:solidFill>
                <a:latin typeface="Calibri"/>
                <a:ea typeface="Calibri"/>
                <a:cs typeface="Calibri"/>
                <a:sym typeface="Calibri"/>
              </a:rPr>
              <a:t>JGZ Richtlijn taalontwikkeling</a:t>
            </a:r>
            <a:endParaRPr/>
          </a:p>
          <a:p>
            <a:pPr indent="0" lvl="0" marL="0" marR="0" rtl="0" algn="l">
              <a:spcBef>
                <a:spcPts val="0"/>
              </a:spcBef>
              <a:spcAft>
                <a:spcPts val="0"/>
              </a:spcAft>
              <a:buNone/>
            </a:pPr>
            <a:r>
              <a:rPr b="1" i="1" lang="nl-NL" sz="1600">
                <a:solidFill>
                  <a:schemeClr val="dk1"/>
                </a:solidFill>
                <a:latin typeface="Calibri"/>
                <a:ea typeface="Calibri"/>
                <a:cs typeface="Calibri"/>
                <a:sym typeface="Calibri"/>
              </a:rPr>
              <a:t>Thema 2 Risicofactoren</a:t>
            </a:r>
            <a:endParaRPr b="1" i="1" sz="1600">
              <a:solidFill>
                <a:schemeClr val="dk1"/>
              </a:solidFill>
              <a:latin typeface="Calibri"/>
              <a:ea typeface="Calibri"/>
              <a:cs typeface="Calibri"/>
              <a:sym typeface="Calibri"/>
            </a:endParaRPr>
          </a:p>
        </p:txBody>
      </p:sp>
      <p:pic>
        <p:nvPicPr>
          <p:cNvPr id="265" name="Google Shape;265;p35"/>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266" name="Google Shape;266;p35"/>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953734"/>
                </a:solidFill>
                <a:latin typeface="Calibri"/>
                <a:ea typeface="Calibri"/>
                <a:cs typeface="Calibri"/>
                <a:sym typeface="Calibri"/>
              </a:rPr>
              <a:t>Risicofactoren</a:t>
            </a:r>
            <a:endParaRPr b="0" i="0" sz="4400" u="none" cap="none" strike="noStrike">
              <a:solidFill>
                <a:srgbClr val="953734"/>
              </a:solidFill>
              <a:latin typeface="Calibri"/>
              <a:ea typeface="Calibri"/>
              <a:cs typeface="Calibri"/>
              <a:sym typeface="Calibri"/>
            </a:endParaRPr>
          </a:p>
        </p:txBody>
      </p:sp>
      <p:sp>
        <p:nvSpPr>
          <p:cNvPr id="272" name="Google Shape;272;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0" i="0" lang="nl-NL" sz="2800" u="none" cap="none" strike="noStrike">
                <a:solidFill>
                  <a:schemeClr val="dk1"/>
                </a:solidFill>
                <a:latin typeface="Calibri"/>
                <a:ea typeface="Calibri"/>
                <a:cs typeface="Calibri"/>
                <a:sym typeface="Calibri"/>
              </a:rPr>
              <a:t> </a:t>
            </a:r>
            <a:r>
              <a:rPr b="0" i="0" lang="nl-NL" sz="2600" u="none" cap="none" strike="noStrike">
                <a:solidFill>
                  <a:srgbClr val="006699"/>
                </a:solidFill>
                <a:latin typeface="Calibri"/>
                <a:ea typeface="Calibri"/>
                <a:cs typeface="Calibri"/>
                <a:sym typeface="Calibri"/>
              </a:rPr>
              <a:t>JGZ vraagt na en registreert tijdens eerste contact:</a:t>
            </a:r>
            <a:endParaRPr/>
          </a:p>
          <a:p>
            <a:pPr indent="0" lvl="0" marL="0" marR="0" rtl="0" algn="l">
              <a:spcBef>
                <a:spcPts val="520"/>
              </a:spcBef>
              <a:spcAft>
                <a:spcPts val="0"/>
              </a:spcAft>
              <a:buClr>
                <a:schemeClr val="dk1"/>
              </a:buClr>
              <a:buSzPts val="2600"/>
              <a:buFont typeface="Arial"/>
              <a:buNone/>
            </a:pPr>
            <a:r>
              <a:t/>
            </a:r>
            <a:endParaRPr b="0" i="0" sz="2600" u="none" cap="none" strike="noStrike">
              <a:solidFill>
                <a:srgbClr val="006699"/>
              </a:solidFill>
              <a:latin typeface="Calibri"/>
              <a:ea typeface="Calibri"/>
              <a:cs typeface="Calibri"/>
              <a:sym typeface="Calibri"/>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Of er persisterende taal- en /of leerproblemen bij ouders, broers, zusjes zijn (geweest);</a:t>
            </a:r>
            <a:endParaRPr b="0" i="0" sz="2600" u="none" cap="none" strike="noStrike">
              <a:solidFill>
                <a:srgbClr val="006699"/>
              </a:solidFill>
              <a:latin typeface="Calibri"/>
              <a:ea typeface="Calibri"/>
              <a:cs typeface="Calibri"/>
              <a:sym typeface="Calibri"/>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Of er bijzonderheden waren tijdens de zwangerschap en geboorte (prematuriteit, laag geboortegewicht, complicaties, NICU opname);</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De thuistaal van het gezin;</a:t>
            </a:r>
            <a:endParaRPr/>
          </a:p>
          <a:p>
            <a:pPr indent="-342900" lvl="0" marL="342900" marR="0" rtl="0" algn="l">
              <a:spcBef>
                <a:spcPts val="520"/>
              </a:spcBef>
              <a:spcAft>
                <a:spcPts val="0"/>
              </a:spcAft>
              <a:buClr>
                <a:srgbClr val="006699"/>
              </a:buClr>
              <a:buSzPts val="2600"/>
              <a:buFont typeface="Courier New"/>
              <a:buChar char="o"/>
            </a:pPr>
            <a:r>
              <a:rPr b="0" i="0" lang="nl-NL" sz="2600" u="none" cap="none" strike="noStrike">
                <a:solidFill>
                  <a:srgbClr val="006699"/>
                </a:solidFill>
                <a:latin typeface="Calibri"/>
                <a:ea typeface="Calibri"/>
                <a:cs typeface="Calibri"/>
                <a:sym typeface="Calibri"/>
              </a:rPr>
              <a:t>Het opleidingsniveau van de ouders/verzorgers.</a:t>
            </a:r>
            <a:endParaRPr/>
          </a:p>
          <a:p>
            <a:pPr indent="-177800" lvl="0" marL="342900" marR="0" rtl="0" algn="l">
              <a:spcBef>
                <a:spcPts val="520"/>
              </a:spcBef>
              <a:spcAft>
                <a:spcPts val="0"/>
              </a:spcAft>
              <a:buClr>
                <a:schemeClr val="dk1"/>
              </a:buClr>
              <a:buSzPts val="2600"/>
              <a:buFont typeface="Courier New"/>
              <a:buNone/>
            </a:pPr>
            <a:r>
              <a:t/>
            </a:r>
            <a:endParaRPr b="0" i="0" sz="2600" u="none" cap="none" strike="noStrike">
              <a:solidFill>
                <a:srgbClr val="006699"/>
              </a:solidFill>
              <a:latin typeface="Calibri"/>
              <a:ea typeface="Calibri"/>
              <a:cs typeface="Calibri"/>
              <a:sym typeface="Calibri"/>
            </a:endParaRPr>
          </a:p>
          <a:p>
            <a:pPr indent="0" lvl="0" marL="0" marR="0" rtl="0" algn="ctr">
              <a:spcBef>
                <a:spcPts val="360"/>
              </a:spcBef>
              <a:spcAft>
                <a:spcPts val="0"/>
              </a:spcAft>
              <a:buClr>
                <a:srgbClr val="006699"/>
              </a:buClr>
              <a:buSzPts val="1800"/>
              <a:buFont typeface="Arial"/>
              <a:buNone/>
            </a:pPr>
            <a:r>
              <a:rPr b="0" i="1" lang="nl-NL" sz="1800" u="none" cap="none" strike="noStrike">
                <a:solidFill>
                  <a:srgbClr val="006699"/>
                </a:solidFill>
                <a:latin typeface="Calibri"/>
                <a:ea typeface="Calibri"/>
                <a:cs typeface="Calibri"/>
                <a:sym typeface="Calibri"/>
              </a:rPr>
              <a:t>Wees je bewust dat jongens verhoogde kans hebben op TOS.</a:t>
            </a:r>
            <a:endParaRPr b="0" i="1" sz="1800" u="none" cap="none" strike="noStrike">
              <a:solidFill>
                <a:srgbClr val="006699"/>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Courier New"/>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chemeClr val="dk1"/>
              </a:solidFill>
              <a:latin typeface="Calibri"/>
              <a:ea typeface="Calibri"/>
              <a:cs typeface="Calibri"/>
              <a:sym typeface="Calibri"/>
            </a:endParaRPr>
          </a:p>
        </p:txBody>
      </p:sp>
      <p:sp>
        <p:nvSpPr>
          <p:cNvPr id="278" name="Google Shape;278;p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888888"/>
              </a:buClr>
              <a:buSzPts val="2000"/>
              <a:buFont typeface="Arial"/>
              <a:buNone/>
            </a:pPr>
            <a:r>
              <a:t/>
            </a:r>
            <a:endParaRPr b="0" i="0" sz="2000" u="none" cap="none" strike="noStrike">
              <a:solidFill>
                <a:srgbClr val="888888"/>
              </a:solidFill>
              <a:latin typeface="Calibri"/>
              <a:ea typeface="Calibri"/>
              <a:cs typeface="Calibri"/>
              <a:sym typeface="Calibri"/>
            </a:endParaRPr>
          </a:p>
        </p:txBody>
      </p:sp>
      <p:pic>
        <p:nvPicPr>
          <p:cNvPr descr="NSDSK-logo_groot.jpg" id="279" name="Google Shape;279;p37"/>
          <p:cNvPicPr preferRelativeResize="0"/>
          <p:nvPr>
            <p:ph idx="4294967295" type="body"/>
          </p:nvPr>
        </p:nvPicPr>
        <p:blipFill rotWithShape="1">
          <a:blip r:embed="rId3">
            <a:alphaModFix/>
          </a:blip>
          <a:srcRect b="0" l="0" r="0" t="0"/>
          <a:stretch/>
        </p:blipFill>
        <p:spPr>
          <a:xfrm>
            <a:off x="0" y="2420938"/>
            <a:ext cx="5181600" cy="2884487"/>
          </a:xfrm>
          <a:prstGeom prst="rect">
            <a:avLst/>
          </a:prstGeom>
          <a:noFill/>
          <a:ln>
            <a:noFill/>
          </a:ln>
        </p:spPr>
      </p:pic>
      <p:pic>
        <p:nvPicPr>
          <p:cNvPr descr="C:\Users\nuilenburg\Desktop\Afbeelding1.jpg" id="280" name="Google Shape;280;p37"/>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81" name="Google Shape;281;p37"/>
          <p:cNvSpPr/>
          <p:nvPr/>
        </p:nvSpPr>
        <p:spPr>
          <a:xfrm>
            <a:off x="2627784" y="2021359"/>
            <a:ext cx="6192688" cy="6155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800">
                <a:solidFill>
                  <a:schemeClr val="dk1"/>
                </a:solidFill>
                <a:latin typeface="Calibri"/>
                <a:ea typeface="Calibri"/>
                <a:cs typeface="Calibri"/>
                <a:sym typeface="Calibri"/>
              </a:rPr>
              <a:t>JGZ Richtlijn taalontwikkeling</a:t>
            </a:r>
            <a:endParaRPr/>
          </a:p>
          <a:p>
            <a:pPr indent="0" lvl="0" marL="0" marR="0" rtl="0" algn="l">
              <a:spcBef>
                <a:spcPts val="0"/>
              </a:spcBef>
              <a:spcAft>
                <a:spcPts val="0"/>
              </a:spcAft>
              <a:buNone/>
            </a:pPr>
            <a:r>
              <a:rPr b="1" i="1" lang="nl-NL" sz="1600">
                <a:solidFill>
                  <a:schemeClr val="dk1"/>
                </a:solidFill>
                <a:latin typeface="Calibri"/>
                <a:ea typeface="Calibri"/>
                <a:cs typeface="Calibri"/>
                <a:sym typeface="Calibri"/>
              </a:rPr>
              <a:t>Thema 3 Signalering &amp; Verwijzing</a:t>
            </a:r>
            <a:endParaRPr b="1" i="1" sz="1600">
              <a:solidFill>
                <a:schemeClr val="dk1"/>
              </a:solidFill>
              <a:latin typeface="Calibri"/>
              <a:ea typeface="Calibri"/>
              <a:cs typeface="Calibri"/>
              <a:sym typeface="Calibri"/>
            </a:endParaRPr>
          </a:p>
        </p:txBody>
      </p:sp>
      <p:pic>
        <p:nvPicPr>
          <p:cNvPr id="282" name="Google Shape;282;p37"/>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283" name="Google Shape;283;p37"/>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953734"/>
                </a:solidFill>
                <a:latin typeface="Calibri"/>
                <a:ea typeface="Calibri"/>
                <a:cs typeface="Calibri"/>
                <a:sym typeface="Calibri"/>
              </a:rPr>
              <a:t>Signalering</a:t>
            </a:r>
            <a:endParaRPr b="0" i="0" sz="4400" u="none" cap="none" strike="noStrike">
              <a:solidFill>
                <a:srgbClr val="953734"/>
              </a:solidFill>
              <a:latin typeface="Calibri"/>
              <a:ea typeface="Calibri"/>
              <a:cs typeface="Calibri"/>
              <a:sym typeface="Calibri"/>
            </a:endParaRPr>
          </a:p>
        </p:txBody>
      </p:sp>
      <p:sp>
        <p:nvSpPr>
          <p:cNvPr id="289" name="Google Shape;289;p38"/>
          <p:cNvSpPr txBox="1"/>
          <p:nvPr>
            <p:ph idx="1" type="body"/>
          </p:nvPr>
        </p:nvSpPr>
        <p:spPr>
          <a:xfrm>
            <a:off x="677595" y="126876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1  mnd		Reageert op toespreken</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2  mnd		Lacht terug</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3  mnd		Maakt geluiden terug</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6  mnd		Maakt gevarieerde geluiden</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12 mnd		Brabbelt bij spel</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Reageert op mondeling verzoek</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Zwaait </a:t>
            </a:r>
            <a:r>
              <a:rPr b="0" i="0" lang="nl-NL" sz="1600" u="none" cap="none" strike="noStrike">
                <a:solidFill>
                  <a:srgbClr val="538CD5"/>
                </a:solidFill>
                <a:latin typeface="Calibri"/>
                <a:ea typeface="Calibri"/>
                <a:cs typeface="Calibri"/>
                <a:sym typeface="Calibri"/>
              </a:rPr>
              <a:t>“</a:t>
            </a:r>
            <a:r>
              <a:rPr b="0" i="0" lang="nl-NL" sz="1600" u="none" cap="none" strike="noStrike">
                <a:solidFill>
                  <a:srgbClr val="538CD5"/>
                </a:solidFill>
                <a:latin typeface="Arial"/>
                <a:ea typeface="Arial"/>
                <a:cs typeface="Arial"/>
                <a:sym typeface="Arial"/>
              </a:rPr>
              <a:t>dag, dag</a:t>
            </a:r>
            <a:r>
              <a:rPr b="0" i="0" lang="nl-NL" sz="1600" u="none" cap="none" strike="noStrike">
                <a:solidFill>
                  <a:srgbClr val="538CD5"/>
                </a:solidFill>
                <a:latin typeface="Calibri"/>
                <a:ea typeface="Calibri"/>
                <a:cs typeface="Calibri"/>
                <a:sym typeface="Calibri"/>
              </a:rPr>
              <a:t>”</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15 mnd		Zegt 2 </a:t>
            </a:r>
            <a:r>
              <a:rPr b="0" i="0" lang="nl-NL" sz="1600" u="none" cap="none" strike="noStrike">
                <a:solidFill>
                  <a:srgbClr val="538CD5"/>
                </a:solidFill>
                <a:latin typeface="Calibri"/>
                <a:ea typeface="Calibri"/>
                <a:cs typeface="Calibri"/>
                <a:sym typeface="Calibri"/>
              </a:rPr>
              <a:t>“</a:t>
            </a:r>
            <a:r>
              <a:rPr b="0" i="0" lang="nl-NL" sz="1600" u="none" cap="none" strike="noStrike">
                <a:solidFill>
                  <a:srgbClr val="538CD5"/>
                </a:solidFill>
                <a:latin typeface="Arial"/>
                <a:ea typeface="Arial"/>
                <a:cs typeface="Arial"/>
                <a:sym typeface="Arial"/>
              </a:rPr>
              <a:t>geluidswoorden</a:t>
            </a:r>
            <a:r>
              <a:rPr b="0" i="0" lang="nl-NL" sz="1600" u="none" cap="none" strike="noStrike">
                <a:solidFill>
                  <a:srgbClr val="538CD5"/>
                </a:solidFill>
                <a:latin typeface="Calibri"/>
                <a:ea typeface="Calibri"/>
                <a:cs typeface="Calibri"/>
                <a:sym typeface="Calibri"/>
              </a:rPr>
              <a:t>”</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Begrijpt enkele dagelijks gebruikte zinnen		</a:t>
            </a:r>
            <a:endParaRPr/>
          </a:p>
          <a:p>
            <a:pPr indent="-342900" lvl="0" marL="342900" marR="0" rtl="0" algn="l">
              <a:lnSpc>
                <a:spcPct val="80000"/>
              </a:lnSpc>
              <a:spcBef>
                <a:spcPts val="320"/>
              </a:spcBef>
              <a:spcAft>
                <a:spcPts val="0"/>
              </a:spcAft>
              <a:buClr>
                <a:schemeClr val="dk1"/>
              </a:buClr>
              <a:buSzPts val="1600"/>
              <a:buFont typeface="Arial"/>
              <a:buNone/>
            </a:pPr>
            <a:r>
              <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24 mnd		Spreekt losse woordjes of 2 woordzinnen </a:t>
            </a:r>
            <a:r>
              <a:rPr b="0" i="0" lang="nl-NL" sz="1200" u="none" cap="none" strike="noStrike">
                <a:solidFill>
                  <a:srgbClr val="538CD5"/>
                </a:solidFill>
                <a:latin typeface="Arial"/>
                <a:ea typeface="Arial"/>
                <a:cs typeface="Arial"/>
                <a:sym typeface="Arial"/>
              </a:rPr>
              <a:t>(kenmerk 41)</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Kan 5 lichaamsdelen aanwijzen op pop </a:t>
            </a:r>
            <a:r>
              <a:rPr b="0" i="0" lang="nl-NL" sz="1200" u="none" cap="none" strike="noStrike">
                <a:solidFill>
                  <a:srgbClr val="538CD5"/>
                </a:solidFill>
                <a:latin typeface="Arial"/>
                <a:ea typeface="Arial"/>
                <a:cs typeface="Arial"/>
                <a:sym typeface="Arial"/>
              </a:rPr>
              <a:t>(kenmerk 42)</a:t>
            </a:r>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Ouders bieden veel gelegenheid tot interactie</a:t>
            </a:r>
            <a:endParaRPr/>
          </a:p>
          <a:p>
            <a:pPr indent="-342900" lvl="0" marL="342900" marR="0" rtl="0" algn="l">
              <a:lnSpc>
                <a:spcPct val="80000"/>
              </a:lnSpc>
              <a:spcBef>
                <a:spcPts val="320"/>
              </a:spcBef>
              <a:spcAft>
                <a:spcPts val="0"/>
              </a:spcAft>
              <a:buClr>
                <a:schemeClr val="dk1"/>
              </a:buClr>
              <a:buSzPts val="1600"/>
              <a:buFont typeface="Arial"/>
              <a:buNone/>
            </a:pPr>
            <a:r>
              <a:t/>
            </a:r>
            <a:endParaRPr b="0" i="0" sz="1600" u="none" cap="none" strike="noStrike">
              <a:solidFill>
                <a:srgbClr val="538CD5"/>
              </a:solidFill>
              <a:latin typeface="Arial"/>
              <a:ea typeface="Arial"/>
              <a:cs typeface="Arial"/>
              <a:sym typeface="Arial"/>
            </a:endParaRPr>
          </a:p>
          <a:p>
            <a:pPr indent="-342900" lvl="0" marL="342900" marR="0" rtl="0" algn="l">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30 mnd		Spreekt 2 woord zinnen </a:t>
            </a:r>
            <a:r>
              <a:rPr b="0" i="0" lang="nl-NL" sz="1200" u="none" cap="none" strike="noStrike">
                <a:solidFill>
                  <a:srgbClr val="538CD5"/>
                </a:solidFill>
                <a:latin typeface="Arial"/>
                <a:ea typeface="Arial"/>
                <a:cs typeface="Arial"/>
                <a:sym typeface="Arial"/>
              </a:rPr>
              <a:t>(vgl kenmerk 41)</a:t>
            </a:r>
            <a:endParaRPr b="0" i="0" sz="1600" u="none" cap="none" strike="noStrike">
              <a:solidFill>
                <a:srgbClr val="538CD5"/>
              </a:solidFill>
              <a:latin typeface="Arial"/>
              <a:ea typeface="Arial"/>
              <a:cs typeface="Arial"/>
              <a:sym typeface="Arial"/>
            </a:endParaRPr>
          </a:p>
          <a:p>
            <a:pPr indent="-342900" lvl="0" marL="342900" marR="0" rtl="0" algn="l">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Noemt zichzelf ‘ik’ of ‘mij’ </a:t>
            </a:r>
            <a:r>
              <a:rPr b="0" i="0" lang="nl-NL" sz="1200" u="none" cap="none" strike="noStrike">
                <a:solidFill>
                  <a:srgbClr val="538CD5"/>
                </a:solidFill>
                <a:latin typeface="Arial"/>
                <a:ea typeface="Arial"/>
                <a:cs typeface="Arial"/>
                <a:sym typeface="Arial"/>
              </a:rPr>
              <a:t>(kenmerk 43)</a:t>
            </a:r>
            <a:endParaRPr/>
          </a:p>
          <a:p>
            <a:pPr indent="-342900" lvl="0" marL="342900" marR="0" rtl="0" algn="l">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Wijst 5 plaatjes aan in boek </a:t>
            </a:r>
            <a:r>
              <a:rPr b="0" i="0" lang="nl-NL" sz="1200" u="none" cap="none" strike="noStrike">
                <a:solidFill>
                  <a:srgbClr val="538CD5"/>
                </a:solidFill>
                <a:latin typeface="Arial"/>
                <a:ea typeface="Arial"/>
                <a:cs typeface="Arial"/>
                <a:sym typeface="Arial"/>
              </a:rPr>
              <a:t>(kenmerk 44)</a:t>
            </a:r>
            <a:endParaRPr/>
          </a:p>
          <a:p>
            <a:pPr indent="-342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rgbClr val="538CD5"/>
              </a:solidFill>
              <a:latin typeface="Arial"/>
              <a:ea typeface="Arial"/>
              <a:cs typeface="Arial"/>
              <a:sym typeface="Arial"/>
            </a:endParaRPr>
          </a:p>
        </p:txBody>
      </p:sp>
      <p:sp>
        <p:nvSpPr>
          <p:cNvPr id="290" name="Google Shape;290;p3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91" name="Google Shape;291;p38"/>
          <p:cNvSpPr/>
          <p:nvPr/>
        </p:nvSpPr>
        <p:spPr>
          <a:xfrm>
            <a:off x="755650" y="692150"/>
            <a:ext cx="7313613"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1800">
              <a:solidFill>
                <a:schemeClr val="dk2"/>
              </a:solidFill>
              <a:latin typeface="Calibri"/>
              <a:ea typeface="Calibri"/>
              <a:cs typeface="Calibri"/>
              <a:sym typeface="Calibri"/>
            </a:endParaRPr>
          </a:p>
        </p:txBody>
      </p:sp>
      <p:sp>
        <p:nvSpPr>
          <p:cNvPr id="292" name="Google Shape;292;p38"/>
          <p:cNvSpPr txBox="1"/>
          <p:nvPr/>
        </p:nvSpPr>
        <p:spPr>
          <a:xfrm rot="5400000">
            <a:off x="7562886" y="1667704"/>
            <a:ext cx="1439862" cy="353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100">
                <a:solidFill>
                  <a:srgbClr val="953734"/>
                </a:solidFill>
                <a:latin typeface="Calibri"/>
                <a:ea typeface="Calibri"/>
                <a:cs typeface="Calibri"/>
                <a:sym typeface="Calibri"/>
              </a:rPr>
              <a:t>     VanWiechen     </a:t>
            </a:r>
            <a:endParaRPr/>
          </a:p>
        </p:txBody>
      </p:sp>
      <p:sp>
        <p:nvSpPr>
          <p:cNvPr id="293" name="Google Shape;293;p38"/>
          <p:cNvSpPr txBox="1"/>
          <p:nvPr/>
        </p:nvSpPr>
        <p:spPr>
          <a:xfrm rot="5400000">
            <a:off x="7599398" y="5159583"/>
            <a:ext cx="1366837" cy="353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100">
                <a:solidFill>
                  <a:srgbClr val="953734"/>
                </a:solidFill>
                <a:latin typeface="Calibri"/>
                <a:ea typeface="Calibri"/>
                <a:cs typeface="Calibri"/>
                <a:sym typeface="Calibri"/>
              </a:rPr>
              <a:t>   Handreiking   </a:t>
            </a:r>
            <a:endParaRPr b="1" sz="1100">
              <a:solidFill>
                <a:srgbClr val="953734"/>
              </a:solidFill>
              <a:latin typeface="Calibri"/>
              <a:ea typeface="Calibri"/>
              <a:cs typeface="Calibri"/>
              <a:sym typeface="Calibri"/>
            </a:endParaRPr>
          </a:p>
        </p:txBody>
      </p:sp>
      <p:sp>
        <p:nvSpPr>
          <p:cNvPr id="294" name="Google Shape;294;p38"/>
          <p:cNvSpPr txBox="1"/>
          <p:nvPr/>
        </p:nvSpPr>
        <p:spPr>
          <a:xfrm rot="5400000">
            <a:off x="7562886" y="3035856"/>
            <a:ext cx="1439862" cy="353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100">
                <a:solidFill>
                  <a:srgbClr val="953734"/>
                </a:solidFill>
                <a:latin typeface="Calibri"/>
                <a:ea typeface="Calibri"/>
                <a:cs typeface="Calibri"/>
                <a:sym typeface="Calibri"/>
              </a:rPr>
              <a:t>    VanWiechen  </a:t>
            </a:r>
            <a:endParaRPr/>
          </a:p>
        </p:txBody>
      </p:sp>
      <p:sp>
        <p:nvSpPr>
          <p:cNvPr id="295" name="Google Shape;295;p38"/>
          <p:cNvSpPr txBox="1"/>
          <p:nvPr/>
        </p:nvSpPr>
        <p:spPr>
          <a:xfrm rot="5400000">
            <a:off x="7562885" y="4043968"/>
            <a:ext cx="1439863" cy="353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100">
                <a:solidFill>
                  <a:srgbClr val="953734"/>
                </a:solidFill>
                <a:latin typeface="Calibri"/>
                <a:ea typeface="Calibri"/>
                <a:cs typeface="Calibri"/>
                <a:sym typeface="Calibri"/>
              </a:rPr>
              <a:t>       Handreiking</a:t>
            </a:r>
            <a:endParaRPr b="1" sz="1100">
              <a:solidFill>
                <a:srgbClr val="953734"/>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953734"/>
                </a:solidFill>
                <a:latin typeface="Calibri"/>
                <a:ea typeface="Calibri"/>
                <a:cs typeface="Calibri"/>
                <a:sym typeface="Calibri"/>
              </a:rPr>
              <a:t>Signalering</a:t>
            </a:r>
            <a:endParaRPr b="0" i="0" sz="4400" u="none" cap="none" strike="noStrike">
              <a:solidFill>
                <a:srgbClr val="953734"/>
              </a:solidFill>
              <a:latin typeface="Calibri"/>
              <a:ea typeface="Calibri"/>
              <a:cs typeface="Calibri"/>
              <a:sym typeface="Calibri"/>
            </a:endParaRPr>
          </a:p>
        </p:txBody>
      </p:sp>
      <p:sp>
        <p:nvSpPr>
          <p:cNvPr id="301" name="Google Shape;301;p39"/>
          <p:cNvSpPr txBox="1"/>
          <p:nvPr>
            <p:ph idx="1" type="body"/>
          </p:nvPr>
        </p:nvSpPr>
        <p:spPr>
          <a:xfrm>
            <a:off x="677595" y="126876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1600"/>
              <a:buFont typeface="Arial"/>
              <a:buNone/>
            </a:pPr>
            <a:r>
              <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chemeClr val="dk1"/>
              </a:buClr>
              <a:buSzPts val="1600"/>
              <a:buFont typeface="Arial"/>
              <a:buNone/>
            </a:pPr>
            <a:r>
              <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36  mnd		Zegt “zinnen” van 3 of meer woorden (M) </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Is verstaanbaar voor bekenden (M)</a:t>
            </a:r>
            <a:endParaRPr/>
          </a:p>
          <a:p>
            <a:pPr indent="-342900" lvl="0" marL="342900" marR="0" rtl="0" algn="l">
              <a:lnSpc>
                <a:spcPct val="80000"/>
              </a:lnSpc>
              <a:spcBef>
                <a:spcPts val="320"/>
              </a:spcBef>
              <a:spcAft>
                <a:spcPts val="0"/>
              </a:spcAft>
              <a:buClr>
                <a:schemeClr val="dk1"/>
              </a:buClr>
              <a:buSzPts val="1600"/>
              <a:buFont typeface="Arial"/>
              <a:buNone/>
            </a:pPr>
            <a:r>
              <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36 mnd &gt;		zoals gebruikelijk via van Wiechenkenmerken</a:t>
            </a:r>
            <a:endParaRPr b="0" i="0" sz="1600" u="none" cap="none" strike="noStrike">
              <a:solidFill>
                <a:srgbClr val="538CD5"/>
              </a:solidFill>
              <a:latin typeface="Arial"/>
              <a:ea typeface="Arial"/>
              <a:cs typeface="Arial"/>
              <a:sym typeface="Arial"/>
            </a:endParaRPr>
          </a:p>
          <a:p>
            <a:pPr indent="-342900" lvl="0" marL="342900" marR="0" rtl="0" algn="l">
              <a:lnSpc>
                <a:spcPct val="80000"/>
              </a:lnSpc>
              <a:spcBef>
                <a:spcPts val="320"/>
              </a:spcBef>
              <a:spcAft>
                <a:spcPts val="0"/>
              </a:spcAft>
              <a:buClr>
                <a:srgbClr val="538CD5"/>
              </a:buClr>
              <a:buSzPts val="1600"/>
              <a:buFont typeface="Arial"/>
              <a:buNone/>
            </a:pPr>
            <a:r>
              <a:rPr b="0" i="0" lang="nl-NL" sz="1600" u="none" cap="none" strike="noStrike">
                <a:solidFill>
                  <a:srgbClr val="538CD5"/>
                </a:solidFill>
                <a:latin typeface="Arial"/>
                <a:ea typeface="Arial"/>
                <a:cs typeface="Arial"/>
                <a:sym typeface="Arial"/>
              </a:rPr>
              <a:t> </a:t>
            </a:r>
            <a:endParaRPr b="0" i="0" sz="2000" u="none" cap="none" strike="noStrike">
              <a:solidFill>
                <a:srgbClr val="538CD5"/>
              </a:solidFill>
              <a:latin typeface="Arial"/>
              <a:ea typeface="Arial"/>
              <a:cs typeface="Arial"/>
              <a:sym typeface="Arial"/>
            </a:endParaRPr>
          </a:p>
        </p:txBody>
      </p:sp>
      <p:sp>
        <p:nvSpPr>
          <p:cNvPr id="302" name="Google Shape;302;p3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03" name="Google Shape;303;p39"/>
          <p:cNvSpPr/>
          <p:nvPr/>
        </p:nvSpPr>
        <p:spPr>
          <a:xfrm>
            <a:off x="755650" y="692150"/>
            <a:ext cx="7313613"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1800">
              <a:solidFill>
                <a:schemeClr val="dk2"/>
              </a:solidFill>
              <a:latin typeface="Calibri"/>
              <a:ea typeface="Calibri"/>
              <a:cs typeface="Calibri"/>
              <a:sym typeface="Calibri"/>
            </a:endParaRPr>
          </a:p>
        </p:txBody>
      </p:sp>
      <p:sp>
        <p:nvSpPr>
          <p:cNvPr id="304" name="Google Shape;304;p39"/>
          <p:cNvSpPr txBox="1"/>
          <p:nvPr/>
        </p:nvSpPr>
        <p:spPr>
          <a:xfrm rot="5400000">
            <a:off x="7562886" y="2028042"/>
            <a:ext cx="1439862" cy="353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1100">
                <a:solidFill>
                  <a:srgbClr val="953734"/>
                </a:solidFill>
                <a:latin typeface="Calibri"/>
                <a:ea typeface="Calibri"/>
                <a:cs typeface="Calibri"/>
                <a:sym typeface="Calibri"/>
              </a:rPr>
              <a:t>     VanWiechen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953734"/>
                </a:solidFill>
                <a:latin typeface="Calibri"/>
                <a:ea typeface="Calibri"/>
                <a:cs typeface="Calibri"/>
                <a:sym typeface="Calibri"/>
              </a:rPr>
              <a:t>0 tot 24 maanden</a:t>
            </a:r>
            <a:endParaRPr/>
          </a:p>
        </p:txBody>
      </p:sp>
      <p:sp>
        <p:nvSpPr>
          <p:cNvPr id="310" name="Google Shape;310;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rgbClr val="006699"/>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rgbClr val="006699"/>
              </a:solidFill>
              <a:latin typeface="Calibri"/>
              <a:ea typeface="Calibri"/>
              <a:cs typeface="Calibri"/>
              <a:sym typeface="Calibri"/>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Calibri"/>
                <a:ea typeface="Calibri"/>
                <a:cs typeface="Calibri"/>
                <a:sym typeface="Calibri"/>
              </a:rPr>
              <a:t>Van Wiechenontwikkelingsonderzoek</a:t>
            </a:r>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Calibri"/>
                <a:ea typeface="Calibri"/>
                <a:cs typeface="Calibri"/>
                <a:sym typeface="Calibri"/>
              </a:rPr>
              <a:t>Volgens gangbare afspraken en werkwijzen</a:t>
            </a:r>
            <a:r>
              <a:rPr b="0" i="0" lang="nl-NL" sz="2400" u="none" cap="none" strike="noStrike">
                <a:solidFill>
                  <a:schemeClr val="dk1"/>
                </a:solidFill>
                <a:latin typeface="Calibri"/>
                <a:ea typeface="Calibri"/>
                <a:cs typeface="Calibri"/>
                <a:sym typeface="Calibri"/>
              </a:rPr>
              <a:t> </a:t>
            </a:r>
            <a:endParaRPr/>
          </a:p>
        </p:txBody>
      </p:sp>
      <p:sp>
        <p:nvSpPr>
          <p:cNvPr id="311" name="Google Shape;311;p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3.gstatic.com/images?q=tbn:ANd9GcS-8C7ioPSYGEw1CtwszeRhvoeUZMKi61pUqM6wZOVZEeushIwI" id="312" name="Google Shape;312;p40"/>
          <p:cNvPicPr preferRelativeResize="0"/>
          <p:nvPr/>
        </p:nvPicPr>
        <p:blipFill rotWithShape="1">
          <a:blip r:embed="rId3">
            <a:alphaModFix/>
          </a:blip>
          <a:srcRect b="0" l="0" r="0" t="0"/>
          <a:stretch/>
        </p:blipFill>
        <p:spPr>
          <a:xfrm>
            <a:off x="0" y="4791075"/>
            <a:ext cx="2209800" cy="2066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00" u="none" cap="none" strike="noStrike">
                <a:solidFill>
                  <a:srgbClr val="953734"/>
                </a:solidFill>
                <a:latin typeface="Calibri"/>
                <a:ea typeface="Calibri"/>
                <a:cs typeface="Calibri"/>
                <a:sym typeface="Calibri"/>
              </a:rPr>
              <a:t>Afname bij 24 maanden verrijkt Van Wiechen</a:t>
            </a:r>
            <a:endParaRPr b="1" i="0" sz="3200" u="none" cap="none" strike="noStrike">
              <a:solidFill>
                <a:srgbClr val="953734"/>
              </a:solidFill>
              <a:latin typeface="Calibri"/>
              <a:ea typeface="Calibri"/>
              <a:cs typeface="Calibri"/>
              <a:sym typeface="Calibri"/>
            </a:endParaRPr>
          </a:p>
        </p:txBody>
      </p:sp>
      <p:sp>
        <p:nvSpPr>
          <p:cNvPr id="318" name="Google Shape;318;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b="0" i="0" sz="2400" u="none" cap="none" strike="noStrike">
              <a:solidFill>
                <a:srgbClr val="366092"/>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366092"/>
              </a:solidFill>
              <a:latin typeface="Arial"/>
              <a:ea typeface="Arial"/>
              <a:cs typeface="Arial"/>
              <a:sym typeface="Arial"/>
            </a:endParaRPr>
          </a:p>
          <a:p>
            <a:pPr indent="-342900" lvl="0" marL="342900" marR="0" rtl="0" algn="l">
              <a:spcBef>
                <a:spcPts val="480"/>
              </a:spcBef>
              <a:spcAft>
                <a:spcPts val="0"/>
              </a:spcAft>
              <a:buClr>
                <a:srgbClr val="366092"/>
              </a:buClr>
              <a:buSzPts val="2400"/>
              <a:buFont typeface="Arial"/>
              <a:buChar char="•"/>
            </a:pPr>
            <a:r>
              <a:rPr b="0" i="0" lang="nl-NL" sz="2400" u="none" cap="none" strike="noStrike">
                <a:solidFill>
                  <a:srgbClr val="366092"/>
                </a:solidFill>
                <a:latin typeface="Arial"/>
                <a:ea typeface="Arial"/>
                <a:cs typeface="Arial"/>
                <a:sym typeface="Arial"/>
              </a:rPr>
              <a:t>Begin met kenmerk 41: 2 woord uitingen</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366092"/>
              </a:solidFill>
              <a:latin typeface="Arial"/>
              <a:ea typeface="Arial"/>
              <a:cs typeface="Arial"/>
              <a:sym typeface="Arial"/>
            </a:endParaRPr>
          </a:p>
          <a:p>
            <a:pPr indent="-342900" lvl="0" marL="342900" marR="0" rtl="0" algn="l">
              <a:spcBef>
                <a:spcPts val="480"/>
              </a:spcBef>
              <a:spcAft>
                <a:spcPts val="0"/>
              </a:spcAft>
              <a:buClr>
                <a:srgbClr val="366092"/>
              </a:buClr>
              <a:buSzPts val="2400"/>
              <a:buFont typeface="Arial"/>
              <a:buChar char="•"/>
            </a:pPr>
            <a:r>
              <a:rPr b="0" i="0" lang="nl-NL" sz="2400" u="none" cap="none" strike="noStrike">
                <a:solidFill>
                  <a:srgbClr val="366092"/>
                </a:solidFill>
                <a:latin typeface="Arial"/>
                <a:ea typeface="Arial"/>
                <a:cs typeface="Arial"/>
                <a:sym typeface="Arial"/>
              </a:rPr>
              <a:t>Observatie: </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366092"/>
              </a:solidFill>
              <a:latin typeface="Arial"/>
              <a:ea typeface="Arial"/>
              <a:cs typeface="Arial"/>
              <a:sym typeface="Arial"/>
            </a:endParaRPr>
          </a:p>
          <a:p>
            <a:pPr indent="-342900" lvl="0" marL="342900" marR="0" rtl="0" algn="l">
              <a:spcBef>
                <a:spcPts val="480"/>
              </a:spcBef>
              <a:spcAft>
                <a:spcPts val="0"/>
              </a:spcAft>
              <a:buClr>
                <a:srgbClr val="366092"/>
              </a:buClr>
              <a:buSzPts val="2400"/>
              <a:buFont typeface="Arial"/>
              <a:buChar char="•"/>
            </a:pPr>
            <a:r>
              <a:rPr b="0" i="0" lang="nl-NL" sz="2400" u="none" cap="none" strike="noStrike">
                <a:solidFill>
                  <a:srgbClr val="366092"/>
                </a:solidFill>
                <a:latin typeface="Arial"/>
                <a:ea typeface="Arial"/>
                <a:cs typeface="Arial"/>
                <a:sym typeface="Arial"/>
              </a:rPr>
              <a:t>Komt het kind kletsend binnen, score 2 punten en door naar kenmerk 42</a:t>
            </a:r>
            <a:endParaRPr/>
          </a:p>
          <a:p>
            <a:pPr indent="-342900" lvl="0" marL="342900" marR="0" rtl="0" algn="l">
              <a:spcBef>
                <a:spcPts val="480"/>
              </a:spcBef>
              <a:spcAft>
                <a:spcPts val="0"/>
              </a:spcAft>
              <a:buClr>
                <a:srgbClr val="366092"/>
              </a:buClr>
              <a:buSzPts val="2400"/>
              <a:buFont typeface="Arial"/>
              <a:buChar char="•"/>
            </a:pPr>
            <a:r>
              <a:rPr b="0" i="0" lang="nl-NL" sz="2400" u="none" cap="none" strike="noStrike">
                <a:solidFill>
                  <a:srgbClr val="366092"/>
                </a:solidFill>
                <a:latin typeface="Arial"/>
                <a:ea typeface="Arial"/>
                <a:cs typeface="Arial"/>
                <a:sym typeface="Arial"/>
              </a:rPr>
              <a:t>Zo niet, dan door naar 3 vragen</a:t>
            </a:r>
            <a:endParaRPr b="0" i="0" sz="2400" u="none" cap="none" strike="noStrike">
              <a:solidFill>
                <a:srgbClr val="36609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D46A72"/>
                </a:solidFill>
                <a:latin typeface="Calibri"/>
                <a:ea typeface="Calibri"/>
                <a:cs typeface="Calibri"/>
                <a:sym typeface="Calibri"/>
              </a:rPr>
              <a:t>Ontwikkeling van de richtlijn</a:t>
            </a:r>
            <a:endParaRPr b="0" i="0" sz="4400" u="none" cap="none" strike="noStrike">
              <a:solidFill>
                <a:srgbClr val="D46A72"/>
              </a:solidFill>
              <a:latin typeface="Calibri"/>
              <a:ea typeface="Calibri"/>
              <a:cs typeface="Calibri"/>
              <a:sym typeface="Calibri"/>
            </a:endParaRPr>
          </a:p>
        </p:txBody>
      </p:sp>
      <p:sp>
        <p:nvSpPr>
          <p:cNvPr id="106" name="Google Shape;106;p15"/>
          <p:cNvSpPr txBox="1"/>
          <p:nvPr>
            <p:ph idx="1" type="body"/>
          </p:nvPr>
        </p:nvSpPr>
        <p:spPr>
          <a:xfrm>
            <a:off x="611560" y="16288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66092"/>
              </a:buClr>
              <a:buSzPts val="3200"/>
              <a:buFont typeface="Courier New"/>
              <a:buChar char="o"/>
            </a:pPr>
            <a:r>
              <a:rPr b="0" i="0" lang="nl-NL" sz="3200" u="none" cap="none" strike="noStrike">
                <a:solidFill>
                  <a:srgbClr val="366092"/>
                </a:solidFill>
                <a:latin typeface="Calibri"/>
                <a:ea typeface="Calibri"/>
                <a:cs typeface="Calibri"/>
                <a:sym typeface="Calibri"/>
              </a:rPr>
              <a:t>Projectgroep</a:t>
            </a:r>
            <a:endParaRPr/>
          </a:p>
          <a:p>
            <a:pPr indent="-285750" lvl="1" marL="742950" marR="0" rtl="0" algn="l">
              <a:spcBef>
                <a:spcPts val="560"/>
              </a:spcBef>
              <a:spcAft>
                <a:spcPts val="0"/>
              </a:spcAft>
              <a:buClr>
                <a:srgbClr val="366092"/>
              </a:buClr>
              <a:buSzPts val="2800"/>
              <a:buFont typeface="Courier New"/>
              <a:buChar char="o"/>
            </a:pPr>
            <a:r>
              <a:rPr b="0" i="0" lang="nl-NL" sz="2800" u="none" cap="none" strike="noStrike">
                <a:solidFill>
                  <a:srgbClr val="366092"/>
                </a:solidFill>
                <a:latin typeface="Calibri"/>
                <a:ea typeface="Calibri"/>
                <a:cs typeface="Calibri"/>
                <a:sym typeface="Calibri"/>
              </a:rPr>
              <a:t>TNO + NSDSK</a:t>
            </a:r>
            <a:endParaRPr/>
          </a:p>
          <a:p>
            <a:pPr indent="-342900" lvl="0" marL="342900" marR="0" rtl="0" algn="l">
              <a:spcBef>
                <a:spcPts val="640"/>
              </a:spcBef>
              <a:spcAft>
                <a:spcPts val="0"/>
              </a:spcAft>
              <a:buClr>
                <a:srgbClr val="366092"/>
              </a:buClr>
              <a:buSzPts val="3200"/>
              <a:buFont typeface="Courier New"/>
              <a:buChar char="o"/>
            </a:pPr>
            <a:r>
              <a:rPr b="0" i="0" lang="nl-NL" sz="3200" u="none" cap="none" strike="noStrike">
                <a:solidFill>
                  <a:srgbClr val="366092"/>
                </a:solidFill>
                <a:latin typeface="Calibri"/>
                <a:ea typeface="Calibri"/>
                <a:cs typeface="Calibri"/>
                <a:sym typeface="Calibri"/>
              </a:rPr>
              <a:t>Werkgroep</a:t>
            </a:r>
            <a:endParaRPr/>
          </a:p>
          <a:p>
            <a:pPr indent="-285750" lvl="1" marL="742950" marR="0" rtl="0" algn="l">
              <a:spcBef>
                <a:spcPts val="560"/>
              </a:spcBef>
              <a:spcAft>
                <a:spcPts val="0"/>
              </a:spcAft>
              <a:buClr>
                <a:srgbClr val="366092"/>
              </a:buClr>
              <a:buSzPts val="2800"/>
              <a:buFont typeface="Courier New"/>
              <a:buChar char="o"/>
            </a:pPr>
            <a:r>
              <a:rPr b="0" i="0" lang="nl-NL" sz="2800" u="none" cap="none" strike="noStrike">
                <a:solidFill>
                  <a:srgbClr val="366092"/>
                </a:solidFill>
                <a:latin typeface="Calibri"/>
                <a:ea typeface="Calibri"/>
                <a:cs typeface="Calibri"/>
                <a:sym typeface="Calibri"/>
              </a:rPr>
              <a:t>Deskundigen JGZ, </a:t>
            </a:r>
            <a:endParaRPr b="0" i="0" sz="2800" u="none" cap="none" strike="noStrike">
              <a:solidFill>
                <a:srgbClr val="366092"/>
              </a:solidFill>
              <a:latin typeface="Calibri"/>
              <a:ea typeface="Calibri"/>
              <a:cs typeface="Calibri"/>
              <a:sym typeface="Calibri"/>
            </a:endParaRPr>
          </a:p>
          <a:p>
            <a:pPr indent="-285750" lvl="1" marL="742950" marR="0" rtl="0" algn="l">
              <a:spcBef>
                <a:spcPts val="560"/>
              </a:spcBef>
              <a:spcAft>
                <a:spcPts val="0"/>
              </a:spcAft>
              <a:buClr>
                <a:srgbClr val="366092"/>
              </a:buClr>
              <a:buSzPts val="2800"/>
              <a:buFont typeface="Courier New"/>
              <a:buChar char="o"/>
            </a:pPr>
            <a:r>
              <a:rPr b="0" i="0" lang="nl-NL" sz="2800" u="none" cap="none" strike="noStrike">
                <a:solidFill>
                  <a:srgbClr val="366092"/>
                </a:solidFill>
                <a:latin typeface="Calibri"/>
                <a:ea typeface="Calibri"/>
                <a:cs typeface="Calibri"/>
                <a:sym typeface="Calibri"/>
              </a:rPr>
              <a:t>Audiologen, </a:t>
            </a:r>
            <a:endParaRPr b="0" i="0" sz="2800" u="none" cap="none" strike="noStrike">
              <a:solidFill>
                <a:srgbClr val="366092"/>
              </a:solidFill>
              <a:latin typeface="Calibri"/>
              <a:ea typeface="Calibri"/>
              <a:cs typeface="Calibri"/>
              <a:sym typeface="Calibri"/>
            </a:endParaRPr>
          </a:p>
          <a:p>
            <a:pPr indent="-285750" lvl="1" marL="742950" marR="0" rtl="0" algn="l">
              <a:spcBef>
                <a:spcPts val="560"/>
              </a:spcBef>
              <a:spcAft>
                <a:spcPts val="0"/>
              </a:spcAft>
              <a:buClr>
                <a:srgbClr val="366092"/>
              </a:buClr>
              <a:buSzPts val="2800"/>
              <a:buFont typeface="Courier New"/>
              <a:buChar char="o"/>
            </a:pPr>
            <a:r>
              <a:rPr b="0" i="0" lang="nl-NL" sz="2800" u="none" cap="none" strike="noStrike">
                <a:solidFill>
                  <a:srgbClr val="366092"/>
                </a:solidFill>
                <a:latin typeface="Calibri"/>
                <a:ea typeface="Calibri"/>
                <a:cs typeface="Calibri"/>
                <a:sym typeface="Calibri"/>
              </a:rPr>
              <a:t>Logopedie</a:t>
            </a:r>
            <a:endParaRPr/>
          </a:p>
          <a:p>
            <a:pPr indent="-285750" lvl="1" marL="742950" marR="0" rtl="0" algn="l">
              <a:spcBef>
                <a:spcPts val="560"/>
              </a:spcBef>
              <a:spcAft>
                <a:spcPts val="0"/>
              </a:spcAft>
              <a:buClr>
                <a:srgbClr val="366092"/>
              </a:buClr>
              <a:buSzPts val="2800"/>
              <a:buFont typeface="Courier New"/>
              <a:buChar char="o"/>
            </a:pPr>
            <a:r>
              <a:rPr b="0" i="0" lang="nl-NL" sz="2800" u="none" cap="none" strike="noStrike">
                <a:solidFill>
                  <a:srgbClr val="366092"/>
                </a:solidFill>
                <a:latin typeface="Calibri"/>
                <a:ea typeface="Calibri"/>
                <a:cs typeface="Calibri"/>
                <a:sym typeface="Calibri"/>
              </a:rPr>
              <a:t>Taalkundigen</a:t>
            </a:r>
            <a:endParaRPr b="0" i="0" sz="2800" u="none" cap="none" strike="noStrike">
              <a:solidFill>
                <a:srgbClr val="366092"/>
              </a:solidFill>
              <a:latin typeface="Calibri"/>
              <a:ea typeface="Calibri"/>
              <a:cs typeface="Calibri"/>
              <a:sym typeface="Calibri"/>
            </a:endParaRPr>
          </a:p>
          <a:p>
            <a:pPr indent="-342900" lvl="0" marL="342900" marR="0" rtl="0" algn="l">
              <a:spcBef>
                <a:spcPts val="640"/>
              </a:spcBef>
              <a:spcAft>
                <a:spcPts val="0"/>
              </a:spcAft>
              <a:buClr>
                <a:srgbClr val="366092"/>
              </a:buClr>
              <a:buSzPts val="3200"/>
              <a:buFont typeface="Courier New"/>
              <a:buChar char="o"/>
            </a:pPr>
            <a:r>
              <a:rPr b="0" i="0" lang="nl-NL" sz="3200" u="none" cap="none" strike="noStrike">
                <a:solidFill>
                  <a:srgbClr val="366092"/>
                </a:solidFill>
                <a:latin typeface="Calibri"/>
                <a:ea typeface="Calibri"/>
                <a:cs typeface="Calibri"/>
                <a:sym typeface="Calibri"/>
              </a:rPr>
              <a:t>RAC</a:t>
            </a:r>
            <a:endParaRPr/>
          </a:p>
          <a:p>
            <a:pPr indent="-342900" lvl="0" marL="342900" marR="0" rtl="0" algn="l">
              <a:spcBef>
                <a:spcPts val="640"/>
              </a:spcBef>
              <a:spcAft>
                <a:spcPts val="0"/>
              </a:spcAft>
              <a:buClr>
                <a:srgbClr val="366092"/>
              </a:buClr>
              <a:buSzPts val="3200"/>
              <a:buFont typeface="Courier New"/>
              <a:buChar char="o"/>
            </a:pPr>
            <a:r>
              <a:rPr b="0" i="0" lang="nl-NL" sz="3200" u="none" cap="none" strike="noStrike">
                <a:solidFill>
                  <a:srgbClr val="366092"/>
                </a:solidFill>
                <a:latin typeface="Calibri"/>
                <a:ea typeface="Calibri"/>
                <a:cs typeface="Calibri"/>
                <a:sym typeface="Calibri"/>
              </a:rPr>
              <a:t>Klankbordgroep</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324" name="Google Shape;324;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400"/>
              <a:buFont typeface="Arial"/>
              <a:buNone/>
            </a:pPr>
            <a:r>
              <a:rPr b="0" i="0" lang="nl-NL" sz="2400" u="none" cap="none" strike="noStrike">
                <a:solidFill>
                  <a:srgbClr val="006699"/>
                </a:solidFill>
                <a:latin typeface="Arial"/>
                <a:ea typeface="Arial"/>
                <a:cs typeface="Arial"/>
                <a:sym typeface="Arial"/>
              </a:rPr>
              <a:t>Indien geen observatie kenmerk 41; mbv 3 vragen.</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Ik ga u wat vragen stellen over de taal van …. </a:t>
            </a:r>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Om te beginnen gaat het om de woordjes die…zegt. </a:t>
            </a:r>
            <a:endParaRPr/>
          </a:p>
          <a:p>
            <a:pPr indent="-342900" lvl="0" marL="342900" marR="0" rtl="0" algn="l">
              <a:spcBef>
                <a:spcPts val="480"/>
              </a:spcBef>
              <a:spcAft>
                <a:spcPts val="0"/>
              </a:spcAft>
              <a:buClr>
                <a:srgbClr val="006699"/>
              </a:buClr>
              <a:buSzPts val="2400"/>
              <a:buFont typeface="Arial"/>
              <a:buNone/>
            </a:pPr>
            <a:r>
              <a:rPr b="0" i="0" lang="nl-NL" sz="2400" u="none" cap="none" strike="noStrike">
                <a:solidFill>
                  <a:srgbClr val="006699"/>
                </a:solidFill>
                <a:latin typeface="Arial"/>
                <a:ea typeface="Arial"/>
                <a:cs typeface="Arial"/>
                <a:sym typeface="Arial"/>
              </a:rPr>
              <a:t>	Als u aan gisteren denkt. </a:t>
            </a:r>
            <a:r>
              <a:rPr b="0" i="1" lang="nl-NL" sz="2400" u="none" cap="none" strike="noStrike">
                <a:solidFill>
                  <a:srgbClr val="006699"/>
                </a:solidFill>
                <a:latin typeface="Arial"/>
                <a:ea typeface="Arial"/>
                <a:cs typeface="Arial"/>
                <a:sym typeface="Arial"/>
              </a:rPr>
              <a:t>(tijdsbepaling!)</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“Hoe noemt …mensen in zijn omgeving?</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rgbClr val="006699"/>
              </a:buClr>
              <a:buSzPts val="2400"/>
              <a:buFont typeface="Arial"/>
              <a:buChar char="•"/>
            </a:pPr>
            <a:r>
              <a:rPr b="0" i="0" lang="nl-NL" sz="2400" u="sng" cap="none" strike="noStrike">
                <a:solidFill>
                  <a:srgbClr val="006699"/>
                </a:solidFill>
                <a:latin typeface="Arial"/>
                <a:ea typeface="Arial"/>
                <a:cs typeface="Arial"/>
                <a:sym typeface="Arial"/>
              </a:rPr>
              <a:t>Dit is een opwarmvraag – deze telt niet mee in de score</a:t>
            </a:r>
            <a:endParaRPr b="0" i="0" sz="2400" u="sng" cap="none" strike="noStrike">
              <a:solidFill>
                <a:schemeClr val="dk1"/>
              </a:solidFill>
              <a:latin typeface="Calibri"/>
              <a:ea typeface="Calibri"/>
              <a:cs typeface="Calibri"/>
              <a:sym typeface="Calibri"/>
            </a:endParaRPr>
          </a:p>
        </p:txBody>
      </p:sp>
      <p:sp>
        <p:nvSpPr>
          <p:cNvPr id="325" name="Google Shape;325;p4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6" name="Google Shape;326;p42"/>
          <p:cNvSpPr/>
          <p:nvPr/>
        </p:nvSpPr>
        <p:spPr>
          <a:xfrm>
            <a:off x="1042988" y="333375"/>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3"/>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32" name="Google Shape;332;p43"/>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33" name="Google Shape;333;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334" name="Google Shape;334;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“Wat zegt …. als hij iets wil eten of drinken?”</a:t>
            </a:r>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“Wat zegt…..als …. met speelgoed wil spelen?”</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4"/>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40" name="Google Shape;340;p44"/>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41" name="Google Shape;341;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0" lang="nl-NL" sz="3240" u="none" cap="none" strike="noStrike">
                <a:solidFill>
                  <a:srgbClr val="953734"/>
                </a:solidFill>
                <a:latin typeface="Calibri"/>
                <a:ea typeface="Calibri"/>
                <a:cs typeface="Calibri"/>
                <a:sym typeface="Calibri"/>
              </a:rPr>
            </a:br>
            <a:r>
              <a:rPr b="1" i="0" lang="nl-NL" sz="3240" u="none" cap="none" strike="noStrike">
                <a:solidFill>
                  <a:srgbClr val="953734"/>
                </a:solidFill>
                <a:latin typeface="Calibri"/>
                <a:ea typeface="Calibri"/>
                <a:cs typeface="Calibri"/>
                <a:sym typeface="Calibri"/>
              </a:rPr>
              <a:t>Afname bij 24 maanden verrijkt Van Wiechen</a:t>
            </a:r>
            <a:br>
              <a:rPr b="1" i="0" lang="nl-NL" sz="3240" u="none" cap="none" strike="noStrike">
                <a:solidFill>
                  <a:srgbClr val="953734"/>
                </a:solidFill>
                <a:latin typeface="Calibri"/>
                <a:ea typeface="Calibri"/>
                <a:cs typeface="Calibri"/>
                <a:sym typeface="Calibri"/>
              </a:rPr>
            </a:br>
            <a:r>
              <a:rPr b="1" i="0" lang="nl-NL" sz="3240" u="none" cap="none" strike="noStrike">
                <a:solidFill>
                  <a:srgbClr val="953734"/>
                </a:solidFill>
                <a:latin typeface="Calibri"/>
                <a:ea typeface="Calibri"/>
                <a:cs typeface="Calibri"/>
                <a:sym typeface="Calibri"/>
              </a:rPr>
              <a:t>De punten…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342" name="Google Shape;342;p44"/>
          <p:cNvSpPr txBox="1"/>
          <p:nvPr>
            <p:ph idx="1" type="body"/>
          </p:nvPr>
        </p:nvSpPr>
        <p:spPr>
          <a:xfrm>
            <a:off x="457200" y="1722437"/>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In beide situaties een zinnetje van 2 woorden &gt; 2 punten</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Afwisselend een zinnetje of een woord &gt; 2 punten</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Een woord of naam in beide situaties &gt; 1 punt</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In 1 situatie 1 woord &gt; 0 punt</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Alleen geluid of iets niet aanduiden &gt; 0 punten</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Papa/mama of aanwijzen &gt; 0 punten</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Komt het kind kletsend binnen, dan mogen meteen 2 punten gegeven worden &gt; bovenstaande afname vervalt.</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Scoremogelijkheden kenmerk 41; 0,1 of 2 punten</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5"/>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48" name="Google Shape;348;p45"/>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49" name="Google Shape;349;p4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3200" u="none" cap="none" strike="noStrike">
                <a:solidFill>
                  <a:srgbClr val="953734"/>
                </a:solidFill>
                <a:latin typeface="Calibri"/>
                <a:ea typeface="Calibri"/>
                <a:cs typeface="Calibri"/>
                <a:sym typeface="Calibri"/>
              </a:rPr>
              <a:t>Afname bij 24 maanden verrijkt Van Wiechen</a:t>
            </a:r>
            <a:br>
              <a:rPr b="1" i="0" lang="nl-NL" sz="3200" u="none" cap="none" strike="noStrike">
                <a:solidFill>
                  <a:srgbClr val="953734"/>
                </a:solidFill>
                <a:latin typeface="Calibri"/>
                <a:ea typeface="Calibri"/>
                <a:cs typeface="Calibri"/>
                <a:sym typeface="Calibri"/>
              </a:rPr>
            </a:br>
            <a:endParaRPr b="1" i="0" sz="3200" u="none" cap="none" strike="noStrike">
              <a:solidFill>
                <a:srgbClr val="953734"/>
              </a:solidFill>
              <a:latin typeface="Calibri"/>
              <a:ea typeface="Calibri"/>
              <a:cs typeface="Calibri"/>
              <a:sym typeface="Calibri"/>
            </a:endParaRPr>
          </a:p>
        </p:txBody>
      </p:sp>
      <p:sp>
        <p:nvSpPr>
          <p:cNvPr id="350" name="Google Shape;350;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400"/>
              <a:buFont typeface="Arial"/>
              <a:buNone/>
            </a:pPr>
            <a:r>
              <a:rPr b="1" i="0" lang="nl-NL" sz="2400" u="none" cap="none" strike="noStrike">
                <a:solidFill>
                  <a:srgbClr val="006699"/>
                </a:solidFill>
                <a:latin typeface="Arial"/>
                <a:ea typeface="Arial"/>
                <a:cs typeface="Arial"/>
                <a:sym typeface="Arial"/>
              </a:rPr>
              <a:t>Kenmerk 42; poppetjes vraag</a:t>
            </a:r>
            <a:endParaRPr/>
          </a:p>
          <a:p>
            <a:pPr indent="0" lvl="0" marL="0" marR="0" rtl="0" algn="l">
              <a:spcBef>
                <a:spcPts val="480"/>
              </a:spcBef>
              <a:spcAft>
                <a:spcPts val="0"/>
              </a:spcAft>
              <a:buClr>
                <a:srgbClr val="006699"/>
              </a:buClr>
              <a:buSzPts val="2400"/>
              <a:buFont typeface="Arial"/>
              <a:buNone/>
            </a:pPr>
            <a:r>
              <a:rPr b="0" i="0" lang="nl-NL" sz="2400" u="none" cap="none" strike="noStrike">
                <a:solidFill>
                  <a:srgbClr val="006699"/>
                </a:solidFill>
                <a:latin typeface="Arial"/>
                <a:ea typeface="Arial"/>
                <a:cs typeface="Arial"/>
                <a:sym typeface="Arial"/>
              </a:rPr>
              <a:t>De aandacht wordt gevangen door het kind de pop te laten zien en te zeggen; “kijk eens, hier is een popje” En vervolgens te vragen:</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342900" lvl="0" marL="342900" marR="0" rtl="0" algn="l">
              <a:spcBef>
                <a:spcPts val="480"/>
              </a:spcBef>
              <a:spcAft>
                <a:spcPts val="0"/>
              </a:spcAft>
              <a:buClr>
                <a:srgbClr val="006699"/>
              </a:buClr>
              <a:buSzPts val="2400"/>
              <a:buFont typeface="Arial"/>
              <a:buChar char="-"/>
            </a:pPr>
            <a:r>
              <a:rPr b="0" i="0" lang="nl-NL" sz="2400" u="none" cap="none" strike="noStrike">
                <a:solidFill>
                  <a:srgbClr val="006699"/>
                </a:solidFill>
                <a:latin typeface="Arial"/>
                <a:ea typeface="Arial"/>
                <a:cs typeface="Arial"/>
                <a:sym typeface="Arial"/>
              </a:rPr>
              <a:t>“</a:t>
            </a:r>
            <a:r>
              <a:rPr b="0" i="0" lang="nl-NL" sz="2000" u="none" cap="none" strike="noStrike">
                <a:solidFill>
                  <a:srgbClr val="006699"/>
                </a:solidFill>
                <a:latin typeface="Arial"/>
                <a:ea typeface="Arial"/>
                <a:cs typeface="Arial"/>
                <a:sym typeface="Arial"/>
              </a:rPr>
              <a:t>Waar zijn de oogjes?”</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“Waar is de mond?” </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“Waar is de buik?”</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Waar is de voet?”</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“Waar is het haar?”</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“Waar is de hand?”</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6"/>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56" name="Google Shape;356;p46"/>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57" name="Google Shape;357;p4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3200" u="none" cap="none" strike="noStrike">
                <a:solidFill>
                  <a:srgbClr val="953734"/>
                </a:solidFill>
                <a:latin typeface="Calibri"/>
                <a:ea typeface="Calibri"/>
                <a:cs typeface="Calibri"/>
                <a:sym typeface="Calibri"/>
              </a:rPr>
              <a:t>Afname bij 24 maanden verrijkt Van Wiechen</a:t>
            </a:r>
            <a:br>
              <a:rPr b="1" i="0" lang="nl-NL" sz="3200" u="none" cap="none" strike="noStrike">
                <a:solidFill>
                  <a:srgbClr val="953734"/>
                </a:solidFill>
                <a:latin typeface="Calibri"/>
                <a:ea typeface="Calibri"/>
                <a:cs typeface="Calibri"/>
                <a:sym typeface="Calibri"/>
              </a:rPr>
            </a:br>
            <a:endParaRPr b="1" i="0" sz="3200" u="none" cap="none" strike="noStrike">
              <a:solidFill>
                <a:srgbClr val="953734"/>
              </a:solidFill>
              <a:latin typeface="Calibri"/>
              <a:ea typeface="Calibri"/>
              <a:cs typeface="Calibri"/>
              <a:sym typeface="Calibri"/>
            </a:endParaRPr>
          </a:p>
        </p:txBody>
      </p:sp>
      <p:sp>
        <p:nvSpPr>
          <p:cNvPr id="358" name="Google Shape;358;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400"/>
              <a:buFont typeface="Arial"/>
              <a:buNone/>
            </a:pPr>
            <a:r>
              <a:rPr b="1" i="0" lang="nl-NL" sz="2400" u="none" cap="none" strike="noStrike">
                <a:solidFill>
                  <a:srgbClr val="006699"/>
                </a:solidFill>
                <a:latin typeface="Arial"/>
                <a:ea typeface="Arial"/>
                <a:cs typeface="Arial"/>
                <a:sym typeface="Arial"/>
              </a:rPr>
              <a:t>Kenmerk 42; poppetjes vraag</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80"/>
              </a:spcBef>
              <a:spcAft>
                <a:spcPts val="0"/>
              </a:spcAft>
              <a:buClr>
                <a:srgbClr val="006699"/>
              </a:buClr>
              <a:buSzPts val="2400"/>
              <a:buFont typeface="Arial"/>
              <a:buNone/>
            </a:pPr>
            <a:r>
              <a:rPr b="0" i="0" lang="nl-NL" sz="2400" u="none" cap="none" strike="noStrike">
                <a:solidFill>
                  <a:srgbClr val="006699"/>
                </a:solidFill>
                <a:latin typeface="Arial"/>
                <a:ea typeface="Arial"/>
                <a:cs typeface="Arial"/>
                <a:sym typeface="Arial"/>
              </a:rPr>
              <a:t>Als het kind de lichaamsdelen niet aanwijst, vraag de ouder of het kind het betreffende lichaamsdeel thuis wel zou kunnen aanwijzen op een pop.</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a:p>
            <a:pPr indent="0" lvl="0" marL="0" marR="0" rtl="0" algn="l">
              <a:spcBef>
                <a:spcPts val="480"/>
              </a:spcBef>
              <a:spcAft>
                <a:spcPts val="0"/>
              </a:spcAft>
              <a:buClr>
                <a:srgbClr val="006699"/>
              </a:buClr>
              <a:buSzPts val="2400"/>
              <a:buFont typeface="Arial"/>
              <a:buNone/>
            </a:pPr>
            <a:r>
              <a:rPr b="0" i="0" lang="nl-NL" sz="2400" u="none" cap="none" strike="noStrike">
                <a:solidFill>
                  <a:srgbClr val="006699"/>
                </a:solidFill>
                <a:latin typeface="Arial"/>
                <a:ea typeface="Arial"/>
                <a:cs typeface="Arial"/>
                <a:sym typeface="Arial"/>
              </a:rPr>
              <a:t>Het is van belang dat het lichaamsdeel wordt aangewezen op een pop en niet op het eigen lichaam of die van de ouder!</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rgbClr val="00669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7"/>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64" name="Google Shape;364;p47"/>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65" name="Google Shape;365;p4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3200" u="none" cap="none" strike="noStrike">
                <a:solidFill>
                  <a:srgbClr val="953734"/>
                </a:solidFill>
                <a:latin typeface="Calibri"/>
                <a:ea typeface="Calibri"/>
                <a:cs typeface="Calibri"/>
                <a:sym typeface="Calibri"/>
              </a:rPr>
              <a:t>Afname bij 24 maanden verrijkt Van Wiechen</a:t>
            </a:r>
            <a:br>
              <a:rPr b="1" i="0" lang="nl-NL" sz="3200" u="none" cap="none" strike="noStrike">
                <a:solidFill>
                  <a:srgbClr val="953734"/>
                </a:solidFill>
                <a:latin typeface="Calibri"/>
                <a:ea typeface="Calibri"/>
                <a:cs typeface="Calibri"/>
                <a:sym typeface="Calibri"/>
              </a:rPr>
            </a:br>
            <a:r>
              <a:rPr b="1" i="0" lang="nl-NL" sz="3200" u="none" cap="none" strike="noStrike">
                <a:solidFill>
                  <a:srgbClr val="953734"/>
                </a:solidFill>
                <a:latin typeface="Calibri"/>
                <a:ea typeface="Calibri"/>
                <a:cs typeface="Calibri"/>
                <a:sym typeface="Calibri"/>
              </a:rPr>
              <a:t>De punten…</a:t>
            </a:r>
            <a:br>
              <a:rPr b="1" i="0" lang="nl-NL" sz="3200" u="none" cap="none" strike="noStrike">
                <a:solidFill>
                  <a:srgbClr val="953734"/>
                </a:solidFill>
                <a:latin typeface="Calibri"/>
                <a:ea typeface="Calibri"/>
                <a:cs typeface="Calibri"/>
                <a:sym typeface="Calibri"/>
              </a:rPr>
            </a:br>
            <a:endParaRPr b="1" i="0" sz="3200" u="none" cap="none" strike="noStrike">
              <a:solidFill>
                <a:srgbClr val="953734"/>
              </a:solidFill>
              <a:latin typeface="Calibri"/>
              <a:ea typeface="Calibri"/>
              <a:cs typeface="Calibri"/>
              <a:sym typeface="Calibri"/>
            </a:endParaRPr>
          </a:p>
        </p:txBody>
      </p:sp>
      <p:sp>
        <p:nvSpPr>
          <p:cNvPr id="366" name="Google Shape;366;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Alle 5 lichaamsdelen goed  (buik telt niet mee) &gt; 2 punten</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Niet alle lichaamsdelen goed maar ouder geeft aan dat het kind ze thuis goed zou aanwijzen &gt; 1 punt</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Afwisselend goed aangewezen en thuis goed &gt; 1 punt</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Scoremogelijkheden kenmerk 42; 0,1 of 2 punten</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8"/>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72" name="Google Shape;372;p48"/>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73" name="Google Shape;373;p48"/>
          <p:cNvSpPr/>
          <p:nvPr/>
        </p:nvSpPr>
        <p:spPr>
          <a:xfrm>
            <a:off x="1042988" y="333375"/>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
        <p:nvSpPr>
          <p:cNvPr id="374" name="Google Shape;374;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375" name="Google Shape;375;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Heeft het kind met kenmerk 41 en 42 in totaal 4 punten behaald? </a:t>
            </a:r>
            <a:endParaRPr/>
          </a:p>
          <a:p>
            <a:pPr indent="0" lvl="0" marL="0" marR="0" rtl="0" algn="l">
              <a:spcBef>
                <a:spcPts val="40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Dan is de test afgelopen.</a:t>
            </a:r>
            <a:endParaRPr/>
          </a:p>
          <a:p>
            <a:pPr indent="-342900" lvl="0" marL="342900" marR="0" rtl="0" algn="l">
              <a:spcBef>
                <a:spcPts val="40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Heeft het kind met kenmerk 41 en 42 minder dan 4 punten behaald ? </a:t>
            </a:r>
            <a:endParaRPr/>
          </a:p>
          <a:p>
            <a:pPr indent="-342900" lvl="0" marL="342900" marR="0" rtl="0" algn="l">
              <a:spcBef>
                <a:spcPts val="40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Door met de spelvraag!</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9"/>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81" name="Google Shape;381;p49"/>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82" name="Google Shape;382;p49"/>
          <p:cNvSpPr/>
          <p:nvPr/>
        </p:nvSpPr>
        <p:spPr>
          <a:xfrm>
            <a:off x="1042988" y="333375"/>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
        <p:nvSpPr>
          <p:cNvPr id="383" name="Google Shape;383;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384" name="Google Shape;384;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“Deze vraag gaat over samen spelen met uw kind. Als u terug denkt aan de laatste week. Hoe vaak spelen u en uw kind samen, schat u?”</a:t>
            </a:r>
            <a:endParaRPr/>
          </a:p>
          <a:p>
            <a:pPr indent="-215900" lvl="0" marL="342900" marR="0" rtl="0" algn="l">
              <a:spcBef>
                <a:spcPts val="40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1" i="0" lang="nl-NL" sz="2000" u="none" cap="none" strike="noStrike">
                <a:solidFill>
                  <a:srgbClr val="006699"/>
                </a:solidFill>
                <a:latin typeface="Arial"/>
                <a:ea typeface="Arial"/>
                <a:cs typeface="Arial"/>
                <a:sym typeface="Arial"/>
              </a:rPr>
              <a:t> </a:t>
            </a:r>
            <a:r>
              <a:rPr b="0" i="0" lang="nl-NL" sz="2000" u="none" cap="none" strike="noStrike">
                <a:solidFill>
                  <a:srgbClr val="006699"/>
                </a:solidFill>
                <a:latin typeface="Arial"/>
                <a:ea typeface="Arial"/>
                <a:cs typeface="Arial"/>
                <a:sym typeface="Arial"/>
              </a:rPr>
              <a:t>Nooit – stop &gt; 0 punten</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Af en toe &gt; vervolgvraag</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 Vaak &gt;vervolgvraag</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“Wat spelen jullie het liefst samen? </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Kunt u voorbeelden geven?” </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chemeClr val="dk2"/>
              </a:buClr>
              <a:buSzPts val="2000"/>
              <a:buFont typeface="Arial"/>
              <a:buNone/>
            </a:pPr>
            <a:r>
              <a:rPr b="1" i="0" lang="nl-NL" sz="2000" u="none" cap="none" strike="noStrike">
                <a:solidFill>
                  <a:schemeClr val="dk2"/>
                </a:solidFill>
                <a:latin typeface="Calibri"/>
                <a:ea typeface="Calibri"/>
                <a:cs typeface="Calibri"/>
                <a:sym typeface="Calibri"/>
              </a:rPr>
              <a:t>De voorbeelden zijn belangrijk!</a:t>
            </a:r>
            <a:endParaRPr b="1" i="0" sz="2000" u="none" cap="none" strike="noStrike">
              <a:solidFill>
                <a:schemeClr val="dk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0"/>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90" name="Google Shape;390;p50"/>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91" name="Google Shape;391;p50"/>
          <p:cNvSpPr/>
          <p:nvPr/>
        </p:nvSpPr>
        <p:spPr>
          <a:xfrm>
            <a:off x="1042988" y="333375"/>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
        <p:nvSpPr>
          <p:cNvPr id="392" name="Google Shape;39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393" name="Google Shape;393;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“Deze vraag gaat over samen spelen met uw kind. Als u terug denkt aan de laatste week. Hoe vaak spelen u en uw kind samen, schat u?”</a:t>
            </a:r>
            <a:endParaRPr/>
          </a:p>
          <a:p>
            <a:pPr indent="-215900" lvl="0" marL="342900" marR="0" rtl="0" algn="l">
              <a:spcBef>
                <a:spcPts val="40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Beoordeel de voorbeelden direct:</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Alle voorbeelden die interactie uitlokken zijn goed.</a:t>
            </a:r>
            <a:endParaRPr/>
          </a:p>
          <a:p>
            <a:pPr indent="-342900" lvl="0" marL="342900" marR="0" rtl="0" algn="l">
              <a:spcBef>
                <a:spcPts val="400"/>
              </a:spcBef>
              <a:spcAft>
                <a:spcPts val="0"/>
              </a:spcAft>
              <a:buClr>
                <a:srgbClr val="006699"/>
              </a:buClr>
              <a:buSzPts val="2000"/>
              <a:buFont typeface="Arial"/>
              <a:buChar char="•"/>
            </a:pPr>
            <a:r>
              <a:rPr b="0" i="0" lang="nl-NL" sz="2000" u="none" cap="none" strike="noStrike">
                <a:solidFill>
                  <a:srgbClr val="006699"/>
                </a:solidFill>
                <a:latin typeface="Arial"/>
                <a:ea typeface="Arial"/>
                <a:cs typeface="Arial"/>
                <a:sym typeface="Arial"/>
              </a:rPr>
              <a:t>Ook samen bijv huishoudelijke activiteiten doen, hoeft niet met speelgoed te zijn.</a:t>
            </a:r>
            <a:endParaRPr/>
          </a:p>
          <a:p>
            <a:pPr indent="-342900" lvl="0" marL="342900" marR="0" rtl="0" algn="l">
              <a:spcBef>
                <a:spcPts val="400"/>
              </a:spcBef>
              <a:spcAft>
                <a:spcPts val="0"/>
              </a:spcAft>
              <a:buClr>
                <a:srgbClr val="006699"/>
              </a:buClr>
              <a:buSzPts val="2000"/>
              <a:buFont typeface="Arial"/>
              <a:buChar char="•"/>
            </a:pPr>
            <a:r>
              <a:rPr b="1" i="0" lang="nl-NL" sz="2000" u="none" cap="none" strike="noStrike">
                <a:solidFill>
                  <a:srgbClr val="006699"/>
                </a:solidFill>
                <a:latin typeface="Arial"/>
                <a:ea typeface="Arial"/>
                <a:cs typeface="Arial"/>
                <a:sym typeface="Arial"/>
              </a:rPr>
              <a:t>SAMEN </a:t>
            </a:r>
            <a:r>
              <a:rPr b="0" i="0" lang="nl-NL" sz="2000" u="none" cap="none" strike="noStrike">
                <a:solidFill>
                  <a:srgbClr val="006699"/>
                </a:solidFill>
                <a:latin typeface="Arial"/>
                <a:ea typeface="Arial"/>
                <a:cs typeface="Arial"/>
                <a:sym typeface="Arial"/>
              </a:rPr>
              <a:t>televisie kijken waarbij ouder en kind in interactie zijn, is ook goed.</a:t>
            </a:r>
            <a:endParaRPr b="1"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chemeClr val="dk2"/>
              </a:buClr>
              <a:buSzPts val="2000"/>
              <a:buFont typeface="Arial"/>
              <a:buNone/>
            </a:pPr>
            <a:r>
              <a:rPr b="0" i="1" lang="nl-NL" sz="2000" u="none" cap="none" strike="noStrike">
                <a:solidFill>
                  <a:schemeClr val="dk2"/>
                </a:solidFill>
                <a:latin typeface="Calibri"/>
                <a:ea typeface="Calibri"/>
                <a:cs typeface="Calibri"/>
                <a:sym typeface="Calibri"/>
              </a:rPr>
              <a:t>	De ouder moet dit dan wel duidelijk aangeven in het voorbeeld.</a:t>
            </a:r>
            <a:endParaRPr b="0" i="1" sz="2000" u="none" cap="none" strike="noStrike">
              <a:solidFill>
                <a:schemeClr val="dk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99" name="Google Shape;399;p51"/>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00" name="Google Shape;40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401" name="Google Shape;401;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Vervolgens:</a:t>
            </a:r>
            <a:endParaRPr/>
          </a:p>
          <a:p>
            <a:pPr indent="-215900" lvl="0" marL="342900" marR="0" rtl="0" algn="l">
              <a:spcBef>
                <a:spcPts val="40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 “Speelt … ook graag in zijn eentje?  Als ouder JA zegt:</a:t>
            </a:r>
            <a:endParaRPr/>
          </a:p>
          <a:p>
            <a:pPr indent="-342900" lvl="0" marL="34290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Wat speelt hij/zij dan het liefst?” </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Beoordeel ook dit voorbeeld direct:</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Goede voorbeelden zijn voorbeelden waarbij het duidelijk wordt dat een kind zichzelf kan vermaken.</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D46A72"/>
                </a:solidFill>
                <a:latin typeface="Calibri"/>
                <a:ea typeface="Calibri"/>
                <a:cs typeface="Calibri"/>
                <a:sym typeface="Calibri"/>
              </a:rPr>
              <a:t>Ontwikkeling van de richtlijn</a:t>
            </a:r>
            <a:endParaRPr b="0" i="0" sz="4400" u="none" cap="none" strike="noStrike">
              <a:solidFill>
                <a:srgbClr val="D46A72"/>
              </a:solidFill>
              <a:latin typeface="Calibri"/>
              <a:ea typeface="Calibri"/>
              <a:cs typeface="Calibri"/>
              <a:sym typeface="Calibri"/>
            </a:endParaRPr>
          </a:p>
        </p:txBody>
      </p:sp>
      <p:sp>
        <p:nvSpPr>
          <p:cNvPr id="113" name="Google Shape;113;p16"/>
          <p:cNvSpPr txBox="1"/>
          <p:nvPr>
            <p:ph idx="1" type="body"/>
          </p:nvPr>
        </p:nvSpPr>
        <p:spPr>
          <a:xfrm>
            <a:off x="506187" y="1404252"/>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66092"/>
              </a:buClr>
              <a:buSzPts val="2400"/>
              <a:buFont typeface="Courier New"/>
              <a:buChar char="o"/>
            </a:pPr>
            <a:r>
              <a:rPr b="0" i="0" lang="nl-NL" sz="2400" u="none" cap="none" strike="noStrike">
                <a:solidFill>
                  <a:srgbClr val="366092"/>
                </a:solidFill>
                <a:latin typeface="Calibri"/>
                <a:ea typeface="Calibri"/>
                <a:cs typeface="Calibri"/>
                <a:sym typeface="Calibri"/>
              </a:rPr>
              <a:t>4 thema’s obv knelpuntanalyse:</a:t>
            </a:r>
            <a:endParaRPr/>
          </a:p>
          <a:p>
            <a:pPr indent="-190500" lvl="0" marL="342900" marR="0" rtl="0" algn="l">
              <a:spcBef>
                <a:spcPts val="480"/>
              </a:spcBef>
              <a:spcAft>
                <a:spcPts val="0"/>
              </a:spcAft>
              <a:buClr>
                <a:schemeClr val="dk1"/>
              </a:buClr>
              <a:buSzPts val="2400"/>
              <a:buFont typeface="Courier New"/>
              <a:buNone/>
            </a:pPr>
            <a:r>
              <a:t/>
            </a:r>
            <a:endParaRPr b="0" i="0" sz="2400" u="none" cap="none" strike="noStrike">
              <a:solidFill>
                <a:srgbClr val="366092"/>
              </a:solidFill>
              <a:latin typeface="Calibri"/>
              <a:ea typeface="Calibri"/>
              <a:cs typeface="Calibri"/>
              <a:sym typeface="Calibri"/>
            </a:endParaRPr>
          </a:p>
          <a:p>
            <a:pPr indent="-285750" lvl="1" marL="742950" marR="0" rtl="0" algn="l">
              <a:spcBef>
                <a:spcPts val="480"/>
              </a:spcBef>
              <a:spcAft>
                <a:spcPts val="0"/>
              </a:spcAft>
              <a:buClr>
                <a:srgbClr val="366092"/>
              </a:buClr>
              <a:buSzPts val="2400"/>
              <a:buFont typeface="Courier New"/>
              <a:buChar char="o"/>
            </a:pPr>
            <a:r>
              <a:rPr b="0" i="0" lang="nl-NL" sz="2400" u="none" cap="none" strike="noStrike">
                <a:solidFill>
                  <a:srgbClr val="366092"/>
                </a:solidFill>
                <a:latin typeface="Calibri"/>
                <a:ea typeface="Calibri"/>
                <a:cs typeface="Calibri"/>
                <a:sym typeface="Calibri"/>
              </a:rPr>
              <a:t>Hoe verloopt de normale taalontwikkeling?</a:t>
            </a:r>
            <a:endParaRPr/>
          </a:p>
          <a:p>
            <a:pPr indent="-133350" lvl="1" marL="742950" marR="0" rtl="0" algn="l">
              <a:spcBef>
                <a:spcPts val="480"/>
              </a:spcBef>
              <a:spcAft>
                <a:spcPts val="0"/>
              </a:spcAft>
              <a:buClr>
                <a:schemeClr val="dk1"/>
              </a:buClr>
              <a:buSzPts val="2400"/>
              <a:buFont typeface="Courier New"/>
              <a:buNone/>
            </a:pPr>
            <a:r>
              <a:t/>
            </a:r>
            <a:endParaRPr b="0" i="0" sz="2400" u="none" cap="none" strike="noStrike">
              <a:solidFill>
                <a:srgbClr val="366092"/>
              </a:solidFill>
              <a:latin typeface="Calibri"/>
              <a:ea typeface="Calibri"/>
              <a:cs typeface="Calibri"/>
              <a:sym typeface="Calibri"/>
            </a:endParaRPr>
          </a:p>
          <a:p>
            <a:pPr indent="-285750" lvl="1" marL="742950" marR="0" rtl="0" algn="l">
              <a:spcBef>
                <a:spcPts val="480"/>
              </a:spcBef>
              <a:spcAft>
                <a:spcPts val="0"/>
              </a:spcAft>
              <a:buClr>
                <a:srgbClr val="366092"/>
              </a:buClr>
              <a:buSzPts val="2400"/>
              <a:buFont typeface="Courier New"/>
              <a:buChar char="o"/>
            </a:pPr>
            <a:r>
              <a:rPr b="0" i="0" lang="nl-NL" sz="2400" u="none" cap="none" strike="noStrike">
                <a:solidFill>
                  <a:srgbClr val="366092"/>
                </a:solidFill>
                <a:latin typeface="Calibri"/>
                <a:ea typeface="Calibri"/>
                <a:cs typeface="Calibri"/>
                <a:sym typeface="Calibri"/>
              </a:rPr>
              <a:t>Wat zijn risicofactoren voor afwijkende taalontwikkeling?</a:t>
            </a:r>
            <a:endParaRPr/>
          </a:p>
          <a:p>
            <a:pPr indent="-133350" lvl="1" marL="742950" marR="0" rtl="0" algn="l">
              <a:spcBef>
                <a:spcPts val="480"/>
              </a:spcBef>
              <a:spcAft>
                <a:spcPts val="0"/>
              </a:spcAft>
              <a:buClr>
                <a:schemeClr val="dk1"/>
              </a:buClr>
              <a:buSzPts val="2400"/>
              <a:buFont typeface="Courier New"/>
              <a:buNone/>
            </a:pPr>
            <a:r>
              <a:t/>
            </a:r>
            <a:endParaRPr b="0" i="0" sz="2400" u="none" cap="none" strike="noStrike">
              <a:solidFill>
                <a:srgbClr val="366092"/>
              </a:solidFill>
              <a:latin typeface="Calibri"/>
              <a:ea typeface="Calibri"/>
              <a:cs typeface="Calibri"/>
              <a:sym typeface="Calibri"/>
            </a:endParaRPr>
          </a:p>
          <a:p>
            <a:pPr indent="-285750" lvl="1" marL="742950" marR="0" rtl="0" algn="l">
              <a:spcBef>
                <a:spcPts val="480"/>
              </a:spcBef>
              <a:spcAft>
                <a:spcPts val="0"/>
              </a:spcAft>
              <a:buClr>
                <a:srgbClr val="366092"/>
              </a:buClr>
              <a:buSzPts val="2400"/>
              <a:buFont typeface="Courier New"/>
              <a:buChar char="o"/>
            </a:pPr>
            <a:r>
              <a:rPr b="0" i="0" lang="nl-NL" sz="2400" u="none" cap="none" strike="noStrike">
                <a:solidFill>
                  <a:srgbClr val="366092"/>
                </a:solidFill>
                <a:latin typeface="Calibri"/>
                <a:ea typeface="Calibri"/>
                <a:cs typeface="Calibri"/>
                <a:sym typeface="Calibri"/>
              </a:rPr>
              <a:t>Hoe signaleer je afwijkende taalontwikkeling en hoe en waar wordt naar verwezen?</a:t>
            </a:r>
            <a:endParaRPr/>
          </a:p>
          <a:p>
            <a:pPr indent="-133350" lvl="1" marL="742950" marR="0" rtl="0" algn="l">
              <a:spcBef>
                <a:spcPts val="480"/>
              </a:spcBef>
              <a:spcAft>
                <a:spcPts val="0"/>
              </a:spcAft>
              <a:buClr>
                <a:schemeClr val="dk1"/>
              </a:buClr>
              <a:buSzPts val="2400"/>
              <a:buFont typeface="Courier New"/>
              <a:buNone/>
            </a:pPr>
            <a:r>
              <a:t/>
            </a:r>
            <a:endParaRPr b="0" i="0" sz="2400" u="none" cap="none" strike="noStrike">
              <a:solidFill>
                <a:srgbClr val="366092"/>
              </a:solidFill>
              <a:latin typeface="Calibri"/>
              <a:ea typeface="Calibri"/>
              <a:cs typeface="Calibri"/>
              <a:sym typeface="Calibri"/>
            </a:endParaRPr>
          </a:p>
          <a:p>
            <a:pPr indent="-285750" lvl="1" marL="742950" marR="0" rtl="0" algn="l">
              <a:spcBef>
                <a:spcPts val="480"/>
              </a:spcBef>
              <a:spcAft>
                <a:spcPts val="0"/>
              </a:spcAft>
              <a:buClr>
                <a:srgbClr val="366092"/>
              </a:buClr>
              <a:buSzPts val="2400"/>
              <a:buFont typeface="Courier New"/>
              <a:buChar char="o"/>
            </a:pPr>
            <a:r>
              <a:rPr b="0" i="0" lang="nl-NL" sz="2400" u="none" cap="none" strike="noStrike">
                <a:solidFill>
                  <a:srgbClr val="366092"/>
                </a:solidFill>
                <a:latin typeface="Calibri"/>
                <a:ea typeface="Calibri"/>
                <a:cs typeface="Calibri"/>
                <a:sym typeface="Calibri"/>
              </a:rPr>
              <a:t>Hoe geeft de JGZ preventief voorlichting en advisering over taalontwikkeling/taalstimulering &amp; hoe geeft de JGZ begeleiding?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2"/>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407" name="Google Shape;407;p52"/>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08" name="Google Shape;408;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409" name="Google Shape;409;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Arial"/>
              <a:buNone/>
            </a:pPr>
            <a:r>
              <a:rPr b="1" i="0" lang="nl-NL" sz="2000" u="none" cap="none" strike="noStrike">
                <a:solidFill>
                  <a:srgbClr val="006699"/>
                </a:solidFill>
                <a:latin typeface="Arial"/>
                <a:ea typeface="Arial"/>
                <a:cs typeface="Arial"/>
                <a:sym typeface="Arial"/>
              </a:rPr>
              <a:t>Vervolgens:</a:t>
            </a:r>
            <a:endParaRPr/>
          </a:p>
          <a:p>
            <a:pPr indent="-215900" lvl="0" marL="342900" marR="0" rtl="0" algn="l">
              <a:spcBef>
                <a:spcPts val="40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Tekenen, knutselen, boekjes kijken, met de lego spelen etc. zijn goede voorbeelden</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Televisie kijken telt </a:t>
            </a:r>
            <a:r>
              <a:rPr b="1" i="0" lang="nl-NL" sz="2000" u="sng" cap="none" strike="noStrike">
                <a:solidFill>
                  <a:srgbClr val="006699"/>
                </a:solidFill>
                <a:latin typeface="Arial"/>
                <a:ea typeface="Arial"/>
                <a:cs typeface="Arial"/>
                <a:sym typeface="Arial"/>
              </a:rPr>
              <a:t>niet</a:t>
            </a:r>
            <a:r>
              <a:rPr b="0" i="0" lang="nl-NL" sz="2000" u="none" cap="none" strike="noStrike">
                <a:solidFill>
                  <a:srgbClr val="006699"/>
                </a:solidFill>
                <a:latin typeface="Arial"/>
                <a:ea typeface="Arial"/>
                <a:cs typeface="Arial"/>
                <a:sym typeface="Arial"/>
              </a:rPr>
              <a:t> als goed voorbeeld.</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http://us.123rf.com/400wm/400/400/nejron/nejron0809/nejron080900104/3547059-mooie-jonge-kind-spelen-intellectueel-spel-gea-soleerd-op-witte-achtergrond.jpg" id="410" name="Google Shape;410;p52"/>
          <p:cNvPicPr preferRelativeResize="0"/>
          <p:nvPr/>
        </p:nvPicPr>
        <p:blipFill rotWithShape="1">
          <a:blip r:embed="rId3">
            <a:alphaModFix/>
          </a:blip>
          <a:srcRect b="0" l="0" r="0" t="0"/>
          <a:stretch/>
        </p:blipFill>
        <p:spPr>
          <a:xfrm>
            <a:off x="-612775" y="4784725"/>
            <a:ext cx="2808288" cy="21002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3"/>
          <p:cNvSpPr txBox="1"/>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416" name="Google Shape;416;p53"/>
          <p:cNvSpPr txBox="1"/>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17" name="Google Shape;417;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40" u="none" cap="none" strike="noStrike">
                <a:solidFill>
                  <a:srgbClr val="953734"/>
                </a:solidFill>
                <a:latin typeface="Calibri"/>
                <a:ea typeface="Calibri"/>
                <a:cs typeface="Calibri"/>
                <a:sym typeface="Calibri"/>
              </a:rPr>
              <a:t>Afname bij 24 maanden verrijkt Van Wiechen</a:t>
            </a:r>
            <a:br>
              <a:rPr b="1" i="0" lang="nl-NL" sz="3240" u="none" cap="none" strike="noStrike">
                <a:solidFill>
                  <a:srgbClr val="953734"/>
                </a:solidFill>
                <a:latin typeface="Calibri"/>
                <a:ea typeface="Calibri"/>
                <a:cs typeface="Calibri"/>
                <a:sym typeface="Calibri"/>
              </a:rPr>
            </a:br>
            <a:r>
              <a:rPr b="1" i="0" lang="nl-NL" sz="3240" u="none" cap="none" strike="noStrike">
                <a:solidFill>
                  <a:srgbClr val="953734"/>
                </a:solidFill>
                <a:latin typeface="Calibri"/>
                <a:ea typeface="Calibri"/>
                <a:cs typeface="Calibri"/>
                <a:sym typeface="Calibri"/>
              </a:rPr>
              <a:t>De punten…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418" name="Google Shape;418;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Arial"/>
              <a:buNone/>
            </a:pPr>
            <a:r>
              <a:t/>
            </a:r>
            <a:endParaRPr b="1" i="0" sz="2000" u="none" cap="none" strike="noStrike">
              <a:solidFill>
                <a:srgbClr val="006699"/>
              </a:solidFill>
              <a:latin typeface="Arial"/>
              <a:ea typeface="Arial"/>
              <a:cs typeface="Arial"/>
              <a:sym typeface="Arial"/>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 Als bij beide onderdelen van de spelvraag een goed voorbeeld is gegeven door de ouder krijgt het kind 1 punt.</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Als er maar bij een van de twee vragen een goed voorbeeld wordt gegeven dan krijgt het kind </a:t>
            </a:r>
            <a:r>
              <a:rPr b="1" i="0" lang="nl-NL" sz="2000" u="sng" cap="none" strike="noStrike">
                <a:solidFill>
                  <a:srgbClr val="006699"/>
                </a:solidFill>
                <a:latin typeface="Arial"/>
                <a:ea typeface="Arial"/>
                <a:cs typeface="Arial"/>
                <a:sym typeface="Arial"/>
              </a:rPr>
              <a:t>geen</a:t>
            </a:r>
            <a:r>
              <a:rPr b="0" i="0" lang="nl-NL" sz="2000" u="none" cap="none" strike="noStrike">
                <a:solidFill>
                  <a:srgbClr val="006699"/>
                </a:solidFill>
                <a:latin typeface="Arial"/>
                <a:ea typeface="Arial"/>
                <a:cs typeface="Arial"/>
                <a:sym typeface="Arial"/>
              </a:rPr>
              <a:t> punten. </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Arial"/>
              <a:ea typeface="Arial"/>
              <a:cs typeface="Arial"/>
              <a:sym typeface="Arial"/>
            </a:endParaRPr>
          </a:p>
          <a:p>
            <a:pPr indent="0" lvl="0" marL="0" marR="0" rtl="0" algn="l">
              <a:spcBef>
                <a:spcPts val="400"/>
              </a:spcBef>
              <a:spcAft>
                <a:spcPts val="0"/>
              </a:spcAft>
              <a:buClr>
                <a:srgbClr val="006699"/>
              </a:buClr>
              <a:buSzPts val="2000"/>
              <a:buFont typeface="Arial"/>
              <a:buNone/>
            </a:pPr>
            <a:r>
              <a:rPr b="0" i="0" lang="nl-NL" sz="2000" u="none" cap="none" strike="noStrike">
                <a:solidFill>
                  <a:srgbClr val="006699"/>
                </a:solidFill>
                <a:latin typeface="Arial"/>
                <a:ea typeface="Arial"/>
                <a:cs typeface="Arial"/>
                <a:sym typeface="Arial"/>
              </a:rPr>
              <a:t>Tel alle punten van kernmerk 41, 42 en de spelvraag bij elkaar op.</a:t>
            </a:r>
            <a:endParaRPr/>
          </a:p>
          <a:p>
            <a:pPr indent="-342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3240" u="none" cap="none" strike="noStrike">
                <a:solidFill>
                  <a:srgbClr val="953734"/>
                </a:solidFill>
                <a:latin typeface="Calibri"/>
                <a:ea typeface="Calibri"/>
                <a:cs typeface="Calibri"/>
                <a:sym typeface="Calibri"/>
              </a:rPr>
              <a:t>4 scoremogelijkheden &gt; 3 vervolgtrajecten</a:t>
            </a:r>
            <a:br>
              <a:rPr b="1" i="0" lang="nl-NL" sz="3959" u="none" cap="none" strike="noStrike">
                <a:solidFill>
                  <a:srgbClr val="953734"/>
                </a:solidFill>
                <a:latin typeface="Calibri"/>
                <a:ea typeface="Calibri"/>
                <a:cs typeface="Calibri"/>
                <a:sym typeface="Calibri"/>
              </a:rPr>
            </a:br>
            <a:endParaRPr b="1" i="0" sz="3959" u="none" cap="none" strike="noStrike">
              <a:solidFill>
                <a:srgbClr val="953734"/>
              </a:solidFill>
              <a:latin typeface="Calibri"/>
              <a:ea typeface="Calibri"/>
              <a:cs typeface="Calibri"/>
              <a:sym typeface="Calibri"/>
            </a:endParaRPr>
          </a:p>
        </p:txBody>
      </p:sp>
      <p:sp>
        <p:nvSpPr>
          <p:cNvPr id="424" name="Google Shape;424;p5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425" name="Google Shape;425;p54"/>
          <p:cNvGrpSpPr/>
          <p:nvPr/>
        </p:nvGrpSpPr>
        <p:grpSpPr>
          <a:xfrm>
            <a:off x="612101" y="2901409"/>
            <a:ext cx="8071353" cy="2855654"/>
            <a:chOff x="541" y="1560641"/>
            <a:chExt cx="8071353" cy="2855654"/>
          </a:xfrm>
        </p:grpSpPr>
        <p:sp>
          <p:nvSpPr>
            <p:cNvPr id="426" name="Google Shape;426;p54"/>
            <p:cNvSpPr/>
            <p:nvPr/>
          </p:nvSpPr>
          <p:spPr>
            <a:xfrm>
              <a:off x="4036218" y="2740664"/>
              <a:ext cx="2855654" cy="495609"/>
            </a:xfrm>
            <a:custGeom>
              <a:rect b="b" l="l" r="r" t="t"/>
              <a:pathLst>
                <a:path extrusionOk="0" h="120000" w="120000">
                  <a:moveTo>
                    <a:pt x="0" y="0"/>
                  </a:moveTo>
                  <a:lnTo>
                    <a:pt x="0" y="60000"/>
                  </a:lnTo>
                  <a:lnTo>
                    <a:pt x="120000" y="60000"/>
                  </a:lnTo>
                  <a:lnTo>
                    <a:pt x="120000" y="120000"/>
                  </a:lnTo>
                </a:path>
              </a:pathLst>
            </a:custGeom>
            <a:noFill/>
            <a:ln cap="flat" cmpd="sng" w="25400">
              <a:solidFill>
                <a:srgbClr val="3B6495"/>
              </a:solidFill>
              <a:prstDash val="solid"/>
              <a:round/>
              <a:headEnd len="sm" w="sm" type="none"/>
              <a:tailEnd len="sm" w="sm" type="none"/>
            </a:ln>
          </p:spPr>
        </p:sp>
        <p:sp>
          <p:nvSpPr>
            <p:cNvPr id="427" name="Google Shape;427;p54"/>
            <p:cNvSpPr/>
            <p:nvPr/>
          </p:nvSpPr>
          <p:spPr>
            <a:xfrm>
              <a:off x="3990498" y="2740664"/>
              <a:ext cx="91440" cy="495609"/>
            </a:xfrm>
            <a:custGeom>
              <a:rect b="b" l="l" r="r" t="t"/>
              <a:pathLst>
                <a:path extrusionOk="0" h="120000" w="120000">
                  <a:moveTo>
                    <a:pt x="60000" y="0"/>
                  </a:moveTo>
                  <a:lnTo>
                    <a:pt x="60000" y="120000"/>
                  </a:lnTo>
                </a:path>
              </a:pathLst>
            </a:custGeom>
            <a:noFill/>
            <a:ln cap="flat" cmpd="sng" w="25400">
              <a:solidFill>
                <a:srgbClr val="3B6495"/>
              </a:solidFill>
              <a:prstDash val="solid"/>
              <a:round/>
              <a:headEnd len="sm" w="sm" type="none"/>
              <a:tailEnd len="sm" w="sm" type="none"/>
            </a:ln>
          </p:spPr>
        </p:sp>
        <p:sp>
          <p:nvSpPr>
            <p:cNvPr id="428" name="Google Shape;428;p54"/>
            <p:cNvSpPr/>
            <p:nvPr/>
          </p:nvSpPr>
          <p:spPr>
            <a:xfrm>
              <a:off x="1180564" y="2740664"/>
              <a:ext cx="2855654" cy="495609"/>
            </a:xfrm>
            <a:custGeom>
              <a:rect b="b" l="l" r="r" t="t"/>
              <a:pathLst>
                <a:path extrusionOk="0" h="120000" w="120000">
                  <a:moveTo>
                    <a:pt x="120000" y="0"/>
                  </a:moveTo>
                  <a:lnTo>
                    <a:pt x="120000" y="60000"/>
                  </a:lnTo>
                  <a:lnTo>
                    <a:pt x="0" y="60000"/>
                  </a:lnTo>
                  <a:lnTo>
                    <a:pt x="0" y="120000"/>
                  </a:lnTo>
                </a:path>
              </a:pathLst>
            </a:custGeom>
            <a:noFill/>
            <a:ln cap="flat" cmpd="sng" w="25400">
              <a:solidFill>
                <a:srgbClr val="3B6495"/>
              </a:solidFill>
              <a:prstDash val="solid"/>
              <a:round/>
              <a:headEnd len="sm" w="sm" type="none"/>
              <a:tailEnd len="sm" w="sm" type="none"/>
            </a:ln>
          </p:spPr>
        </p:sp>
        <p:sp>
          <p:nvSpPr>
            <p:cNvPr id="429" name="Google Shape;429;p54"/>
            <p:cNvSpPr/>
            <p:nvPr/>
          </p:nvSpPr>
          <p:spPr>
            <a:xfrm>
              <a:off x="2856196" y="1560641"/>
              <a:ext cx="2360044" cy="1180022"/>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4"/>
            <p:cNvSpPr txBox="1"/>
            <p:nvPr/>
          </p:nvSpPr>
          <p:spPr>
            <a:xfrm>
              <a:off x="2856196" y="1560641"/>
              <a:ext cx="2360044" cy="1180022"/>
            </a:xfrm>
            <a:prstGeom prst="rect">
              <a:avLst/>
            </a:prstGeom>
            <a:noFill/>
            <a:ln>
              <a:noFill/>
            </a:ln>
          </p:spPr>
          <p:txBody>
            <a:bodyPr anchorCtr="0" anchor="ctr" bIns="18400" lIns="18400" spcFirstLastPara="1" rIns="18400" wrap="square" tIns="18400">
              <a:noAutofit/>
            </a:bodyPr>
            <a:lstStyle/>
            <a:p>
              <a:pPr indent="0" lvl="0" marL="0" marR="0" rtl="0" algn="ctr">
                <a:lnSpc>
                  <a:spcPct val="100000"/>
                </a:lnSpc>
                <a:spcBef>
                  <a:spcPts val="0"/>
                </a:spcBef>
                <a:spcAft>
                  <a:spcPts val="0"/>
                </a:spcAft>
                <a:buClr>
                  <a:schemeClr val="dk1"/>
                </a:buClr>
                <a:buSzPts val="2900"/>
                <a:buFont typeface="Arial"/>
                <a:buNone/>
              </a:pPr>
              <a:r>
                <a:t/>
              </a:r>
              <a:endParaRPr b="0" i="0" sz="29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900"/>
                <a:buFont typeface="Verdana"/>
                <a:buNone/>
              </a:pPr>
              <a:r>
                <a:rPr b="0" i="0" lang="nl-NL" sz="2900" u="none" cap="none" strike="noStrike">
                  <a:solidFill>
                    <a:schemeClr val="dk1"/>
                  </a:solidFill>
                  <a:latin typeface="Verdana"/>
                  <a:ea typeface="Verdana"/>
                  <a:cs typeface="Verdana"/>
                  <a:sym typeface="Verdana"/>
                </a:rPr>
                <a:t>24 maanden</a:t>
              </a:r>
              <a:endParaRPr/>
            </a:p>
          </p:txBody>
        </p:sp>
        <p:sp>
          <p:nvSpPr>
            <p:cNvPr id="431" name="Google Shape;431;p54"/>
            <p:cNvSpPr/>
            <p:nvPr/>
          </p:nvSpPr>
          <p:spPr>
            <a:xfrm>
              <a:off x="541" y="3236273"/>
              <a:ext cx="2360044" cy="1180022"/>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4"/>
            <p:cNvSpPr txBox="1"/>
            <p:nvPr/>
          </p:nvSpPr>
          <p:spPr>
            <a:xfrm>
              <a:off x="541" y="3236273"/>
              <a:ext cx="2360044" cy="1180022"/>
            </a:xfrm>
            <a:prstGeom prst="rect">
              <a:avLst/>
            </a:prstGeom>
            <a:noFill/>
            <a:ln>
              <a:noFill/>
            </a:ln>
          </p:spPr>
          <p:txBody>
            <a:bodyPr anchorCtr="0" anchor="ctr" bIns="18400" lIns="18400" spcFirstLastPara="1" rIns="18400" wrap="square" tIns="18400">
              <a:noAutofit/>
            </a:bodyPr>
            <a:lstStyle/>
            <a:p>
              <a:pPr indent="0" lvl="0" marL="0" marR="0" rtl="0" algn="ctr">
                <a:lnSpc>
                  <a:spcPct val="100000"/>
                </a:lnSpc>
                <a:spcBef>
                  <a:spcPts val="0"/>
                </a:spcBef>
                <a:spcAft>
                  <a:spcPts val="0"/>
                </a:spcAft>
                <a:buClr>
                  <a:schemeClr val="dk1"/>
                </a:buClr>
                <a:buSzPts val="2900"/>
                <a:buFont typeface="Verdana"/>
                <a:buNone/>
              </a:pPr>
              <a:r>
                <a:rPr b="0" i="0" lang="nl-NL" sz="2900" u="none" cap="none" strike="noStrike">
                  <a:solidFill>
                    <a:schemeClr val="dk1"/>
                  </a:solidFill>
                  <a:latin typeface="Verdana"/>
                  <a:ea typeface="Verdana"/>
                  <a:cs typeface="Verdana"/>
                  <a:sym typeface="Verdana"/>
                </a:rPr>
                <a:t>Score 0 of 1</a:t>
              </a:r>
              <a:endParaRPr/>
            </a:p>
          </p:txBody>
        </p:sp>
        <p:sp>
          <p:nvSpPr>
            <p:cNvPr id="433" name="Google Shape;433;p54"/>
            <p:cNvSpPr/>
            <p:nvPr/>
          </p:nvSpPr>
          <p:spPr>
            <a:xfrm>
              <a:off x="2856196" y="3236273"/>
              <a:ext cx="2360044" cy="1180022"/>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4"/>
            <p:cNvSpPr txBox="1"/>
            <p:nvPr/>
          </p:nvSpPr>
          <p:spPr>
            <a:xfrm>
              <a:off x="2856196" y="3236273"/>
              <a:ext cx="2360044" cy="1180022"/>
            </a:xfrm>
            <a:prstGeom prst="rect">
              <a:avLst/>
            </a:prstGeom>
            <a:noFill/>
            <a:ln>
              <a:noFill/>
            </a:ln>
          </p:spPr>
          <p:txBody>
            <a:bodyPr anchorCtr="0" anchor="ctr" bIns="18400" lIns="18400" spcFirstLastPara="1" rIns="18400" wrap="square" tIns="18400">
              <a:noAutofit/>
            </a:bodyPr>
            <a:lstStyle/>
            <a:p>
              <a:pPr indent="0" lvl="0" marL="0" marR="0" rtl="0" algn="ctr">
                <a:lnSpc>
                  <a:spcPct val="100000"/>
                </a:lnSpc>
                <a:spcBef>
                  <a:spcPts val="0"/>
                </a:spcBef>
                <a:spcAft>
                  <a:spcPts val="0"/>
                </a:spcAft>
                <a:buClr>
                  <a:schemeClr val="dk1"/>
                </a:buClr>
                <a:buSzPts val="2900"/>
                <a:buFont typeface="Verdana"/>
                <a:buNone/>
              </a:pPr>
              <a:r>
                <a:rPr b="0" i="0" lang="nl-NL" sz="2900" u="none" cap="none" strike="noStrike">
                  <a:solidFill>
                    <a:schemeClr val="dk1"/>
                  </a:solidFill>
                  <a:latin typeface="Verdana"/>
                  <a:ea typeface="Verdana"/>
                  <a:cs typeface="Verdana"/>
                  <a:sym typeface="Verdana"/>
                </a:rPr>
                <a:t>Score 2 of 3</a:t>
              </a:r>
              <a:endParaRPr/>
            </a:p>
          </p:txBody>
        </p:sp>
        <p:sp>
          <p:nvSpPr>
            <p:cNvPr id="435" name="Google Shape;435;p54"/>
            <p:cNvSpPr/>
            <p:nvPr/>
          </p:nvSpPr>
          <p:spPr>
            <a:xfrm>
              <a:off x="5711850" y="3236273"/>
              <a:ext cx="2360044" cy="1180022"/>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4"/>
            <p:cNvSpPr txBox="1"/>
            <p:nvPr/>
          </p:nvSpPr>
          <p:spPr>
            <a:xfrm>
              <a:off x="5711850" y="3236273"/>
              <a:ext cx="2360044" cy="1180022"/>
            </a:xfrm>
            <a:prstGeom prst="rect">
              <a:avLst/>
            </a:prstGeom>
            <a:noFill/>
            <a:ln>
              <a:noFill/>
            </a:ln>
          </p:spPr>
          <p:txBody>
            <a:bodyPr anchorCtr="0" anchor="ctr" bIns="18400" lIns="18400" spcFirstLastPara="1" rIns="18400" wrap="square" tIns="18400">
              <a:noAutofit/>
            </a:bodyPr>
            <a:lstStyle/>
            <a:p>
              <a:pPr indent="0" lvl="0" marL="0" marR="0" rtl="0" algn="ctr">
                <a:lnSpc>
                  <a:spcPct val="100000"/>
                </a:lnSpc>
                <a:spcBef>
                  <a:spcPts val="0"/>
                </a:spcBef>
                <a:spcAft>
                  <a:spcPts val="0"/>
                </a:spcAft>
                <a:buClr>
                  <a:schemeClr val="dk1"/>
                </a:buClr>
                <a:buSzPts val="2900"/>
                <a:buFont typeface="Verdana"/>
                <a:buNone/>
              </a:pPr>
              <a:r>
                <a:rPr b="0" i="0" lang="nl-NL" sz="2900" u="none" cap="none" strike="noStrike">
                  <a:solidFill>
                    <a:schemeClr val="dk1"/>
                  </a:solidFill>
                  <a:latin typeface="Verdana"/>
                  <a:ea typeface="Verdana"/>
                  <a:cs typeface="Verdana"/>
                  <a:sym typeface="Verdana"/>
                </a:rPr>
                <a:t>Score 4</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Acties na uitslagen 24 maanden	</a:t>
            </a:r>
            <a:endParaRPr/>
          </a:p>
        </p:txBody>
      </p:sp>
      <p:sp>
        <p:nvSpPr>
          <p:cNvPr id="442" name="Google Shape;442;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3200"/>
              <a:buFont typeface="Arial"/>
              <a:buNone/>
            </a:pPr>
            <a:r>
              <a:rPr b="1" i="0" lang="nl-NL" sz="3200" u="none" cap="none" strike="noStrike">
                <a:solidFill>
                  <a:schemeClr val="dk2"/>
                </a:solidFill>
                <a:latin typeface="Calibri"/>
                <a:ea typeface="Calibri"/>
                <a:cs typeface="Calibri"/>
                <a:sym typeface="Calibri"/>
              </a:rPr>
              <a:t>Onvoldoende</a:t>
            </a:r>
            <a:endParaRPr b="0" i="0" sz="3200" u="none" cap="none" strike="noStrike">
              <a:solidFill>
                <a:schemeClr val="dk2"/>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2"/>
              </a:solidFill>
              <a:latin typeface="Calibri"/>
              <a:ea typeface="Calibri"/>
              <a:cs typeface="Calibri"/>
              <a:sym typeface="Calibri"/>
            </a:endParaRPr>
          </a:p>
          <a:p>
            <a:pPr indent="-342900" lvl="0" marL="342900" marR="0" rtl="0" algn="l">
              <a:spcBef>
                <a:spcPts val="640"/>
              </a:spcBef>
              <a:spcAft>
                <a:spcPts val="0"/>
              </a:spcAft>
              <a:buClr>
                <a:schemeClr val="dk2"/>
              </a:buClr>
              <a:buSzPts val="3200"/>
              <a:buFont typeface="Arial"/>
              <a:buNone/>
            </a:pPr>
            <a:r>
              <a:rPr b="0" i="0" lang="nl-NL" sz="3200" u="none" cap="none" strike="noStrike">
                <a:solidFill>
                  <a:schemeClr val="dk2"/>
                </a:solidFill>
                <a:latin typeface="Calibri"/>
                <a:ea typeface="Calibri"/>
                <a:cs typeface="Calibri"/>
                <a:sym typeface="Calibri"/>
              </a:rPr>
              <a:t>0-1 score direct verwijzing naar AC</a:t>
            </a:r>
            <a:endParaRPr/>
          </a:p>
          <a:p>
            <a:pPr indent="0" lvl="0" marL="0" marR="0" rtl="0" algn="l">
              <a:spcBef>
                <a:spcPts val="320"/>
              </a:spcBef>
              <a:spcAft>
                <a:spcPts val="0"/>
              </a:spcAft>
              <a:buClr>
                <a:schemeClr val="dk1"/>
              </a:buClr>
              <a:buSzPts val="1600"/>
              <a:buFont typeface="Arial"/>
              <a:buNone/>
            </a:pPr>
            <a:r>
              <a:t/>
            </a:r>
            <a:endParaRPr b="0" i="1" sz="1600" u="none" cap="none" strike="noStrike">
              <a:solidFill>
                <a:schemeClr val="dk2"/>
              </a:solidFill>
              <a:latin typeface="Calibri"/>
              <a:ea typeface="Calibri"/>
              <a:cs typeface="Calibri"/>
              <a:sym typeface="Calibri"/>
            </a:endParaRPr>
          </a:p>
          <a:p>
            <a:pPr indent="0" lvl="0" marL="0" marR="0" rtl="0" algn="l">
              <a:spcBef>
                <a:spcPts val="320"/>
              </a:spcBef>
              <a:spcAft>
                <a:spcPts val="0"/>
              </a:spcAft>
              <a:buClr>
                <a:schemeClr val="dk2"/>
              </a:buClr>
              <a:buSzPts val="1600"/>
              <a:buFont typeface="Arial"/>
              <a:buNone/>
            </a:pPr>
            <a:r>
              <a:rPr b="0" i="1" lang="nl-NL" sz="1600" u="none" cap="none" strike="noStrike">
                <a:solidFill>
                  <a:schemeClr val="dk2"/>
                </a:solidFill>
                <a:latin typeface="Calibri"/>
                <a:ea typeface="Calibri"/>
                <a:cs typeface="Calibri"/>
                <a:sym typeface="Calibri"/>
              </a:rPr>
              <a:t>De behaalde resultaten zijn zodanig dat direct multidisciplinair onderzoek nodig is om te bepalen of er sprake is van een taalstoornis.</a:t>
            </a:r>
            <a:endParaRPr/>
          </a:p>
          <a:p>
            <a:pPr indent="0" lvl="0" marL="0" marR="0" rtl="0" algn="l">
              <a:spcBef>
                <a:spcPts val="320"/>
              </a:spcBef>
              <a:spcAft>
                <a:spcPts val="0"/>
              </a:spcAft>
              <a:buClr>
                <a:schemeClr val="dk1"/>
              </a:buClr>
              <a:buSzPts val="1600"/>
              <a:buFont typeface="Arial"/>
              <a:buNone/>
            </a:pPr>
            <a:r>
              <a:t/>
            </a:r>
            <a:endParaRPr b="0" i="1" sz="1600" u="none" cap="none" strike="noStrike">
              <a:solidFill>
                <a:schemeClr val="dk2"/>
              </a:solidFill>
              <a:latin typeface="Calibri"/>
              <a:ea typeface="Calibri"/>
              <a:cs typeface="Calibri"/>
              <a:sym typeface="Calibri"/>
            </a:endParaRPr>
          </a:p>
          <a:p>
            <a:pPr indent="0" lvl="0" marL="0" marR="0" rtl="0" algn="l">
              <a:spcBef>
                <a:spcPts val="320"/>
              </a:spcBef>
              <a:spcAft>
                <a:spcPts val="0"/>
              </a:spcAft>
              <a:buClr>
                <a:schemeClr val="dk2"/>
              </a:buClr>
              <a:buSzPts val="1600"/>
              <a:buFont typeface="Arial"/>
              <a:buNone/>
            </a:pPr>
            <a:r>
              <a:rPr b="0" i="0" lang="nl-NL" sz="1600" u="none" cap="none" strike="noStrike">
                <a:solidFill>
                  <a:schemeClr val="dk2"/>
                </a:solidFill>
                <a:latin typeface="Calibri"/>
                <a:ea typeface="Calibri"/>
                <a:cs typeface="Calibri"/>
                <a:sym typeface="Calibri"/>
              </a:rPr>
              <a:t>Als ouders de verwijzing weigeren:</a:t>
            </a:r>
            <a:endParaRPr/>
          </a:p>
          <a:p>
            <a:pPr indent="0" lvl="0" marL="0" marR="0" rtl="0" algn="l">
              <a:spcBef>
                <a:spcPts val="320"/>
              </a:spcBef>
              <a:spcAft>
                <a:spcPts val="0"/>
              </a:spcAft>
              <a:buClr>
                <a:schemeClr val="dk2"/>
              </a:buClr>
              <a:buSzPts val="1600"/>
              <a:buFont typeface="Arial"/>
              <a:buNone/>
            </a:pPr>
            <a:r>
              <a:rPr b="0" i="0" lang="nl-NL" sz="1600" u="none" cap="none" strike="noStrike">
                <a:solidFill>
                  <a:schemeClr val="dk2"/>
                </a:solidFill>
                <a:latin typeface="Calibri"/>
                <a:ea typeface="Calibri"/>
                <a:cs typeface="Calibri"/>
                <a:sym typeface="Calibri"/>
              </a:rPr>
              <a:t> &gt; begeleiding én herbeoordelingsconsult inplannen na 6 maanden.</a:t>
            </a:r>
            <a:endParaRPr/>
          </a:p>
          <a:p>
            <a:pPr indent="0" lvl="0" marL="0" marR="0" rtl="0" algn="l">
              <a:spcBef>
                <a:spcPts val="320"/>
              </a:spcBef>
              <a:spcAft>
                <a:spcPts val="0"/>
              </a:spcAft>
              <a:buClr>
                <a:schemeClr val="dk2"/>
              </a:buClr>
              <a:buSzPts val="1600"/>
              <a:buFont typeface="Arial"/>
              <a:buNone/>
            </a:pPr>
            <a:r>
              <a:rPr b="0" i="0" lang="nl-NL" sz="1600" u="none" cap="none" strike="noStrike">
                <a:solidFill>
                  <a:schemeClr val="dk2"/>
                </a:solidFill>
                <a:latin typeface="Calibri"/>
                <a:ea typeface="Calibri"/>
                <a:cs typeface="Calibri"/>
                <a:sym typeface="Calibri"/>
              </a:rPr>
              <a:t>&gt; Als ouder ook dat weigeren, probeer telefonisch nogmaals contact op te nemen en voer het gesprek dan opnieuw.</a:t>
            </a:r>
            <a:endParaRPr/>
          </a:p>
          <a:p>
            <a:pPr indent="0" lvl="0" marL="0" marR="0" rtl="0" algn="l">
              <a:spcBef>
                <a:spcPts val="320"/>
              </a:spcBef>
              <a:spcAft>
                <a:spcPts val="0"/>
              </a:spcAft>
              <a:buClr>
                <a:schemeClr val="dk1"/>
              </a:buClr>
              <a:buSzPts val="1600"/>
              <a:buFont typeface="Arial"/>
              <a:buNone/>
            </a:pPr>
            <a:r>
              <a:t/>
            </a:r>
            <a:endParaRPr b="0" i="1" sz="1600" u="none" cap="none" strike="noStrike">
              <a:solidFill>
                <a:schemeClr val="dk2"/>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2"/>
              </a:solidFill>
              <a:latin typeface="Calibri"/>
              <a:ea typeface="Calibri"/>
              <a:cs typeface="Calibri"/>
              <a:sym typeface="Calibri"/>
            </a:endParaRPr>
          </a:p>
        </p:txBody>
      </p:sp>
      <p:sp>
        <p:nvSpPr>
          <p:cNvPr id="443" name="Google Shape;443;p5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5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Acties na uitslagen 24 maanden	</a:t>
            </a:r>
            <a:endParaRPr/>
          </a:p>
        </p:txBody>
      </p:sp>
      <p:sp>
        <p:nvSpPr>
          <p:cNvPr id="449" name="Google Shape;449;p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3200"/>
              <a:buFont typeface="Arial"/>
              <a:buNone/>
            </a:pPr>
            <a:r>
              <a:rPr b="1" i="0" lang="nl-NL" sz="3200" u="none" cap="none" strike="noStrike">
                <a:solidFill>
                  <a:schemeClr val="dk2"/>
                </a:solidFill>
                <a:latin typeface="Calibri"/>
                <a:ea typeface="Calibri"/>
                <a:cs typeface="Calibri"/>
                <a:sym typeface="Calibri"/>
              </a:rPr>
              <a:t>Matig</a:t>
            </a:r>
            <a:endParaRPr b="0" i="0" sz="3200" u="none" cap="none" strike="noStrike">
              <a:solidFill>
                <a:schemeClr val="dk2"/>
              </a:solidFill>
              <a:latin typeface="Calibri"/>
              <a:ea typeface="Calibri"/>
              <a:cs typeface="Calibri"/>
              <a:sym typeface="Calibri"/>
            </a:endParaRPr>
          </a:p>
          <a:p>
            <a:pPr indent="-342900" lvl="0" marL="342900" marR="0" rtl="0" algn="l">
              <a:spcBef>
                <a:spcPts val="560"/>
              </a:spcBef>
              <a:spcAft>
                <a:spcPts val="0"/>
              </a:spcAft>
              <a:buClr>
                <a:schemeClr val="dk2"/>
              </a:buClr>
              <a:buSzPts val="2800"/>
              <a:buFont typeface="Arial"/>
              <a:buNone/>
            </a:pPr>
            <a:r>
              <a:rPr b="0" i="0" lang="nl-NL" sz="2800" u="none" cap="none" strike="noStrike">
                <a:solidFill>
                  <a:schemeClr val="dk2"/>
                </a:solidFill>
                <a:latin typeface="Calibri"/>
                <a:ea typeface="Calibri"/>
                <a:cs typeface="Calibri"/>
                <a:sym typeface="Calibri"/>
              </a:rPr>
              <a:t>2-3 score 	</a:t>
            </a:r>
            <a:endParaRPr/>
          </a:p>
          <a:p>
            <a:pPr indent="-342900" lvl="0" marL="342900"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a:t>
            </a:r>
            <a:endParaRPr/>
          </a:p>
          <a:p>
            <a:pPr indent="-342900" lvl="0" marL="342900" marR="0" rtl="0" algn="l">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Huisbezoek(en) door jeugdverpleegkundige / logopedist gericht op taalstimulering</a:t>
            </a:r>
            <a:endParaRPr/>
          </a:p>
          <a:p>
            <a:pPr indent="-342900" lvl="0" marL="342900" marR="0" rtl="0" algn="l">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Consult op indicatie bij  2,6 jaar herbeoordeling</a:t>
            </a:r>
            <a:endParaRPr/>
          </a:p>
          <a:p>
            <a:pPr indent="-215900" lvl="0" marL="342900" marR="0" rtl="0" algn="l">
              <a:spcBef>
                <a:spcPts val="400"/>
              </a:spcBef>
              <a:spcAft>
                <a:spcPts val="0"/>
              </a:spcAft>
              <a:buClr>
                <a:schemeClr val="dk1"/>
              </a:buClr>
              <a:buSzPts val="2000"/>
              <a:buFont typeface="Noto Sans Symbols"/>
              <a:buNone/>
            </a:pPr>
            <a:r>
              <a:t/>
            </a:r>
            <a:endParaRPr b="0" i="0" sz="2000" u="none" cap="none" strike="noStrike">
              <a:solidFill>
                <a:schemeClr val="dk2"/>
              </a:solidFill>
              <a:latin typeface="Calibri"/>
              <a:ea typeface="Calibri"/>
              <a:cs typeface="Calibri"/>
              <a:sym typeface="Calibri"/>
            </a:endParaRPr>
          </a:p>
          <a:p>
            <a:pPr indent="0" lvl="0" marL="0"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Wanneer ouders weigeren:</a:t>
            </a:r>
            <a:endParaRPr/>
          </a:p>
          <a:p>
            <a:pPr indent="0" lvl="0" marL="0"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&gt; Bespreek dat er een herbeoordelingsconsult over 6 maanden volgt. </a:t>
            </a:r>
            <a:endParaRPr/>
          </a:p>
          <a:p>
            <a:pPr indent="0" lvl="0" marL="0" marR="0" rtl="0" algn="l">
              <a:spcBef>
                <a:spcPts val="48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&gt; Neem tussentijds nog eens telefonisch contact op</a:t>
            </a:r>
            <a:r>
              <a:rPr b="0" i="0" lang="nl-NL" sz="2400" u="none" cap="none" strike="noStrike">
                <a:solidFill>
                  <a:schemeClr val="dk2"/>
                </a:solidFill>
                <a:latin typeface="Calibri"/>
                <a:ea typeface="Calibri"/>
                <a:cs typeface="Calibri"/>
                <a:sym typeface="Calibri"/>
              </a:rPr>
              <a:t>. </a:t>
            </a:r>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0" name="Google Shape;450;p5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5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Taalstimulering en het huisbezoek</a:t>
            </a:r>
            <a:endParaRPr/>
          </a:p>
        </p:txBody>
      </p:sp>
      <p:sp>
        <p:nvSpPr>
          <p:cNvPr id="456" name="Google Shape;456;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0" i="0" sz="3200" u="none" cap="none" strike="noStrike">
              <a:solidFill>
                <a:srgbClr val="006699"/>
              </a:solidFill>
              <a:latin typeface="Calibri"/>
              <a:ea typeface="Calibri"/>
              <a:cs typeface="Calibri"/>
              <a:sym typeface="Calibri"/>
            </a:endParaRPr>
          </a:p>
          <a:p>
            <a:pPr indent="0" lvl="0" marL="0" marR="0" rtl="0" algn="l">
              <a:spcBef>
                <a:spcPts val="48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Werken aan taalstimulering in 4 stappen…</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1: Direct na de uitslag; uitdelen en toelichten formulieren</a:t>
            </a:r>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2: Huisbezoek; plan van aanpak</a:t>
            </a:r>
            <a:endParaRPr/>
          </a:p>
          <a:p>
            <a:pPr indent="-127000" lvl="0" marL="0"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 Stap 3: Telefonisch consult; vinger aan de pols houden</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Stap 4: Consult op bureau; evaluatie en herbeoordeling taalontwikkeling (30 maanden)</a:t>
            </a:r>
            <a:endParaRPr/>
          </a:p>
        </p:txBody>
      </p:sp>
      <p:sp>
        <p:nvSpPr>
          <p:cNvPr id="457" name="Google Shape;457;p5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58" name="Google Shape;458;p57"/>
          <p:cNvSpPr/>
          <p:nvPr/>
        </p:nvSpPr>
        <p:spPr>
          <a:xfrm>
            <a:off x="611188" y="3213100"/>
            <a:ext cx="6840537" cy="720725"/>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5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4000" u="none" cap="none" strike="noStrike">
                <a:solidFill>
                  <a:schemeClr val="dk2"/>
                </a:solidFill>
                <a:latin typeface="Calibri"/>
                <a:ea typeface="Calibri"/>
                <a:cs typeface="Calibri"/>
                <a:sym typeface="Calibri"/>
              </a:rPr>
              <a:t>Stappenplan taalstimulering</a:t>
            </a:r>
            <a:endParaRPr/>
          </a:p>
        </p:txBody>
      </p:sp>
      <p:sp>
        <p:nvSpPr>
          <p:cNvPr id="464" name="Google Shape;464;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61938" lvl="0" marL="261938" marR="0" rtl="0" algn="l">
              <a:spcBef>
                <a:spcPts val="0"/>
              </a:spcBef>
              <a:spcAft>
                <a:spcPts val="0"/>
              </a:spcAft>
              <a:buClr>
                <a:srgbClr val="006699"/>
              </a:buClr>
              <a:buSzPts val="2400"/>
              <a:buFont typeface="Arial"/>
              <a:buNone/>
            </a:pPr>
            <a:r>
              <a:rPr b="1" i="0" lang="nl-NL" sz="2400" u="none" cap="none" strike="noStrike">
                <a:solidFill>
                  <a:srgbClr val="006699"/>
                </a:solidFill>
                <a:latin typeface="Calibri"/>
                <a:ea typeface="Calibri"/>
                <a:cs typeface="Calibri"/>
                <a:sym typeface="Calibri"/>
              </a:rPr>
              <a:t>STAP 1 Uitdelen en toelichten  van de formulieren</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Geef na de bespreking van de uitslag (op 24 mnd) de ouders de 3 formulieren mee:</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Welke dingen vind je makkelijk / moeilijk?</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Momenten van de dag</a:t>
            </a:r>
            <a:endParaRPr/>
          </a:p>
          <a:p>
            <a:pPr indent="-101600" lvl="1" marL="400050" marR="0" rtl="0" algn="l">
              <a:spcBef>
                <a:spcPts val="320"/>
              </a:spcBef>
              <a:spcAft>
                <a:spcPts val="0"/>
              </a:spcAft>
              <a:buClr>
                <a:srgbClr val="006699"/>
              </a:buClr>
              <a:buSzPts val="1600"/>
              <a:buFont typeface="Noto Sans Symbols"/>
              <a:buChar char="➢"/>
            </a:pPr>
            <a:r>
              <a:rPr b="0" i="0" lang="nl-NL" sz="1600" u="none" cap="none" strike="noStrike">
                <a:solidFill>
                  <a:srgbClr val="006699"/>
                </a:solidFill>
                <a:latin typeface="Calibri"/>
                <a:ea typeface="Calibri"/>
                <a:cs typeface="Calibri"/>
                <a:sym typeface="Calibri"/>
              </a:rPr>
              <a:t> Opdracht kijken!</a:t>
            </a:r>
            <a:endParaRPr/>
          </a:p>
          <a:p>
            <a:pPr indent="0" lvl="1" marL="400050" marR="0" rtl="0" algn="l">
              <a:spcBef>
                <a:spcPts val="320"/>
              </a:spcBef>
              <a:spcAft>
                <a:spcPts val="0"/>
              </a:spcAft>
              <a:buClr>
                <a:schemeClr val="dk1"/>
              </a:buClr>
              <a:buSzPts val="1600"/>
              <a:buFont typeface="Noto Sans Symbols"/>
              <a:buNone/>
            </a:pPr>
            <a:r>
              <a:t/>
            </a:r>
            <a:endParaRPr b="0" i="0" sz="1600" u="none" cap="none" strike="noStrike">
              <a:solidFill>
                <a:srgbClr val="006699"/>
              </a:solidFill>
              <a:latin typeface="Calibri"/>
              <a:ea typeface="Calibri"/>
              <a:cs typeface="Calibri"/>
              <a:sym typeface="Calibri"/>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Leg kort uit waarvoor deze formulieren zijn bedoeld.</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Het kan ook zijn dat de arts deze formulieren al aan de ouders heeft meegegeven. Afhankelijk van wie het 24 mndn contactmoment uitvoert.</a:t>
            </a:r>
            <a:endParaRPr/>
          </a:p>
          <a:p>
            <a:pPr indent="-261938" lvl="0" marL="261938" marR="0" rtl="0" algn="l">
              <a:spcBef>
                <a:spcPts val="400"/>
              </a:spcBef>
              <a:spcAft>
                <a:spcPts val="0"/>
              </a:spcAft>
              <a:buClr>
                <a:srgbClr val="006699"/>
              </a:buClr>
              <a:buSzPts val="2000"/>
              <a:buFont typeface="Noto Sans Symbols"/>
              <a:buChar char="➢"/>
            </a:pPr>
            <a:r>
              <a:rPr b="0" i="0" lang="nl-NL" sz="2000" u="none" cap="none" strike="noStrike">
                <a:solidFill>
                  <a:srgbClr val="006699"/>
                </a:solidFill>
                <a:latin typeface="Calibri"/>
                <a:ea typeface="Calibri"/>
                <a:cs typeface="Calibri"/>
                <a:sym typeface="Calibri"/>
              </a:rPr>
              <a:t>Op basis van deze formulieren wordt in het eerste huisbezoek een plan van aanpak gemaakt.</a:t>
            </a:r>
            <a:endParaRPr/>
          </a:p>
        </p:txBody>
      </p:sp>
      <p:sp>
        <p:nvSpPr>
          <p:cNvPr id="465" name="Google Shape;465;p5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953734"/>
                </a:solidFill>
                <a:latin typeface="Calibri"/>
                <a:ea typeface="Calibri"/>
                <a:cs typeface="Calibri"/>
                <a:sym typeface="Calibri"/>
              </a:rPr>
              <a:t>Stappenplan taalstimulering</a:t>
            </a:r>
            <a:br>
              <a:rPr b="1" i="0" lang="nl-NL" sz="4400" u="none" cap="none" strike="noStrike">
                <a:solidFill>
                  <a:srgbClr val="953734"/>
                </a:solidFill>
                <a:latin typeface="Calibri"/>
                <a:ea typeface="Calibri"/>
                <a:cs typeface="Calibri"/>
                <a:sym typeface="Calibri"/>
              </a:rPr>
            </a:br>
            <a:endParaRPr b="0" i="0" sz="4400" u="none" cap="none" strike="noStrike">
              <a:solidFill>
                <a:srgbClr val="953734"/>
              </a:solidFill>
              <a:latin typeface="Calibri"/>
              <a:ea typeface="Calibri"/>
              <a:cs typeface="Calibri"/>
              <a:sym typeface="Calibri"/>
            </a:endParaRPr>
          </a:p>
        </p:txBody>
      </p:sp>
      <p:sp>
        <p:nvSpPr>
          <p:cNvPr id="471" name="Google Shape;471;p5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72" name="Google Shape;472;p59"/>
          <p:cNvSpPr txBox="1"/>
          <p:nvPr/>
        </p:nvSpPr>
        <p:spPr>
          <a:xfrm>
            <a:off x="6659563" y="6237288"/>
            <a:ext cx="21336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t/>
            </a:r>
            <a:endParaRPr sz="1200">
              <a:solidFill>
                <a:srgbClr val="265A59"/>
              </a:solidFill>
              <a:latin typeface="Calibri"/>
              <a:ea typeface="Calibri"/>
              <a:cs typeface="Calibri"/>
              <a:sym typeface="Calibri"/>
            </a:endParaRPr>
          </a:p>
        </p:txBody>
      </p:sp>
      <p:sp>
        <p:nvSpPr>
          <p:cNvPr id="473" name="Google Shape;473;p59"/>
          <p:cNvSpPr txBox="1"/>
          <p:nvPr/>
        </p:nvSpPr>
        <p:spPr>
          <a:xfrm>
            <a:off x="539750" y="2176463"/>
            <a:ext cx="8275500" cy="470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b="1" lang="nl-NL" sz="1200">
                <a:solidFill>
                  <a:srgbClr val="006699"/>
                </a:solidFill>
                <a:latin typeface="Arimo"/>
                <a:ea typeface="Arimo"/>
                <a:cs typeface="Arimo"/>
                <a:sym typeface="Arimo"/>
              </a:rPr>
              <a:t>Welke momenten van de dag geven de beste of minst goede gelegenheid voor een gesprekje met je kind?</a:t>
            </a:r>
            <a:endParaRPr/>
          </a:p>
          <a:p>
            <a:pPr indent="0" lvl="0" marL="0" marR="0" rtl="0" algn="l">
              <a:spcBef>
                <a:spcPts val="0"/>
              </a:spcBef>
              <a:spcAft>
                <a:spcPts val="0"/>
              </a:spcAft>
              <a:buNone/>
            </a:pPr>
            <a:r>
              <a:rPr lang="nl-NL" sz="1200">
                <a:solidFill>
                  <a:srgbClr val="006699"/>
                </a:solidFill>
                <a:latin typeface="Times New Roman"/>
                <a:ea typeface="Times New Roman"/>
                <a:cs typeface="Times New Roman"/>
                <a:sym typeface="Times New Roman"/>
              </a:rPr>
              <a:t>													</a:t>
            </a:r>
            <a:r>
              <a:rPr b="1" lang="nl-NL" sz="1200">
                <a:solidFill>
                  <a:srgbClr val="006699"/>
                </a:solidFill>
                <a:latin typeface="Arimo"/>
                <a:ea typeface="Arimo"/>
                <a:cs typeface="Arimo"/>
                <a:sym typeface="Arimo"/>
              </a:rPr>
              <a:t>Beste</a:t>
            </a:r>
            <a:r>
              <a:rPr lang="nl-NL" sz="1200">
                <a:solidFill>
                  <a:srgbClr val="006699"/>
                </a:solidFill>
                <a:latin typeface="Arimo"/>
                <a:ea typeface="Arimo"/>
                <a:cs typeface="Arimo"/>
                <a:sym typeface="Arimo"/>
              </a:rPr>
              <a:t>		</a:t>
            </a:r>
            <a:r>
              <a:rPr b="1" lang="nl-NL" sz="1200">
                <a:solidFill>
                  <a:srgbClr val="006699"/>
                </a:solidFill>
                <a:latin typeface="Arimo"/>
                <a:ea typeface="Arimo"/>
                <a:cs typeface="Arimo"/>
                <a:sym typeface="Arimo"/>
              </a:rPr>
              <a:t>Minste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Aan- en uitkleden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Samen eten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Thee-/koffietijd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gaat slapen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Op de fiets of in de auto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in het huishouden 'helpt'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hulp nodig heeft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uit peuterspeelzaal of crèche komt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Als je kind aan het spelen is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Anders, namelijk .................................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p:txBody>
      </p:sp>
      <p:sp>
        <p:nvSpPr>
          <p:cNvPr id="474" name="Google Shape;474;p59"/>
          <p:cNvSpPr txBox="1"/>
          <p:nvPr/>
        </p:nvSpPr>
        <p:spPr>
          <a:xfrm>
            <a:off x="457200" y="1206500"/>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nl-NL" sz="2400">
                <a:solidFill>
                  <a:schemeClr val="dk2"/>
                </a:solidFill>
                <a:latin typeface="Calibri"/>
                <a:ea typeface="Calibri"/>
                <a:cs typeface="Calibri"/>
                <a:sym typeface="Calibri"/>
              </a:rPr>
              <a:t>Vragenlijst 1.</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953734"/>
                </a:solidFill>
                <a:latin typeface="Calibri"/>
                <a:ea typeface="Calibri"/>
                <a:cs typeface="Calibri"/>
                <a:sym typeface="Calibri"/>
              </a:rPr>
              <a:t>Stappenplan taalstimulering</a:t>
            </a:r>
            <a:br>
              <a:rPr b="1" i="0" lang="nl-NL" sz="4400" u="none" cap="none" strike="noStrike">
                <a:solidFill>
                  <a:srgbClr val="953734"/>
                </a:solidFill>
                <a:latin typeface="Calibri"/>
                <a:ea typeface="Calibri"/>
                <a:cs typeface="Calibri"/>
                <a:sym typeface="Calibri"/>
              </a:rPr>
            </a:br>
            <a:endParaRPr b="0" i="0" sz="4400" u="none" cap="none" strike="noStrike">
              <a:solidFill>
                <a:srgbClr val="953734"/>
              </a:solidFill>
              <a:latin typeface="Calibri"/>
              <a:ea typeface="Calibri"/>
              <a:cs typeface="Calibri"/>
              <a:sym typeface="Calibri"/>
            </a:endParaRPr>
          </a:p>
        </p:txBody>
      </p:sp>
      <p:sp>
        <p:nvSpPr>
          <p:cNvPr id="480" name="Google Shape;480;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81" name="Google Shape;481;p6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82" name="Google Shape;482;p60"/>
          <p:cNvSpPr txBox="1"/>
          <p:nvPr/>
        </p:nvSpPr>
        <p:spPr>
          <a:xfrm>
            <a:off x="323850" y="2249488"/>
            <a:ext cx="8491538" cy="5356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1200">
                <a:solidFill>
                  <a:srgbClr val="006699"/>
                </a:solidFill>
                <a:latin typeface="Arimo"/>
                <a:ea typeface="Arimo"/>
                <a:cs typeface="Arimo"/>
                <a:sym typeface="Arimo"/>
              </a:rPr>
              <a:t>				</a:t>
            </a:r>
            <a:r>
              <a:rPr lang="nl-NL" sz="1200">
                <a:solidFill>
                  <a:srgbClr val="006699"/>
                </a:solidFill>
                <a:latin typeface="Times New Roman"/>
                <a:ea typeface="Times New Roman"/>
                <a:cs typeface="Times New Roman"/>
                <a:sym typeface="Times New Roman"/>
              </a:rPr>
              <a:t>					</a:t>
            </a:r>
            <a:r>
              <a:rPr b="1" lang="nl-NL" sz="1200">
                <a:solidFill>
                  <a:srgbClr val="006699"/>
                </a:solidFill>
                <a:latin typeface="Times New Roman"/>
                <a:ea typeface="Times New Roman"/>
                <a:cs typeface="Times New Roman"/>
                <a:sym typeface="Times New Roman"/>
              </a:rPr>
              <a:t>    </a:t>
            </a:r>
            <a:r>
              <a:rPr b="1" lang="nl-NL" sz="1200">
                <a:solidFill>
                  <a:srgbClr val="006699"/>
                </a:solidFill>
                <a:latin typeface="Arimo"/>
                <a:ea typeface="Arimo"/>
                <a:cs typeface="Arimo"/>
                <a:sym typeface="Arimo"/>
              </a:rPr>
              <a:t>Welke dingen vind je gemakkelijk en welke moeilijk?			Makkelijk	   moeilijk </a:t>
            </a:r>
            <a:endParaRPr/>
          </a:p>
          <a:p>
            <a:pPr indent="0" lvl="0" marL="0" marR="0" rtl="0" algn="l">
              <a:spcBef>
                <a:spcPts val="0"/>
              </a:spcBef>
              <a:spcAft>
                <a:spcPts val="0"/>
              </a:spcAft>
              <a:buNone/>
            </a:pPr>
            <a:r>
              <a:t/>
            </a:r>
            <a:endParaRPr b="1"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Niet te moeilijk of te makkelijk praten (op niveau van je kind)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In eenvoudige zinnen praten, niet krom praten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Handelingen van jezelf en van je kind benoemen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Nieuwe woorden aanbieden voor nieuwe dingen die je kind ziet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Zelf niet te snel praten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Af en toe een zinnetje of woord herhalen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Het speels houden, je kind niet dwingen om te praten		                  	............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		</a:t>
            </a:r>
            <a:endParaRPr/>
          </a:p>
          <a:p>
            <a:pPr indent="0" lvl="0" marL="0" marR="0" rtl="0" algn="l">
              <a:spcBef>
                <a:spcPts val="0"/>
              </a:spcBef>
              <a:spcAft>
                <a:spcPts val="0"/>
              </a:spcAft>
              <a:buNone/>
            </a:pPr>
            <a:r>
              <a:rPr lang="nl-NL" sz="1200">
                <a:solidFill>
                  <a:srgbClr val="006699"/>
                </a:solidFill>
                <a:latin typeface="Arimo"/>
                <a:ea typeface="Arimo"/>
                <a:cs typeface="Arimo"/>
                <a:sym typeface="Arimo"/>
              </a:rPr>
              <a:t>Je kind de gelegenheid geven om zelf te vertellen (op alle manieren)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echte 'om de beurt' gesprekjes voeren met je kind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Niet verbeteren, wel het goede voorbeeld geven 		     	............	    ..........</a:t>
            </a:r>
            <a:endParaRPr/>
          </a:p>
          <a:p>
            <a:pPr indent="0" lvl="0" marL="0" marR="0" rtl="0" algn="l">
              <a:spcBef>
                <a:spcPts val="0"/>
              </a:spcBef>
              <a:spcAft>
                <a:spcPts val="0"/>
              </a:spcAft>
              <a:buNone/>
            </a:pPr>
            <a:r>
              <a:t/>
            </a:r>
            <a:endParaRPr sz="1200">
              <a:solidFill>
                <a:srgbClr val="006699"/>
              </a:solidFill>
              <a:latin typeface="Arimo"/>
              <a:ea typeface="Arimo"/>
              <a:cs typeface="Arimo"/>
              <a:sym typeface="Arimo"/>
            </a:endParaRPr>
          </a:p>
          <a:p>
            <a:pPr indent="0" lvl="0" marL="0" marR="0" rtl="0" algn="l">
              <a:spcBef>
                <a:spcPts val="0"/>
              </a:spcBef>
              <a:spcAft>
                <a:spcPts val="0"/>
              </a:spcAft>
              <a:buNone/>
            </a:pPr>
            <a:r>
              <a:rPr lang="nl-NL" sz="1200">
                <a:solidFill>
                  <a:srgbClr val="006699"/>
                </a:solidFill>
                <a:latin typeface="Arimo"/>
                <a:ea typeface="Arimo"/>
                <a:cs typeface="Arimo"/>
                <a:sym typeface="Arimo"/>
              </a:rPr>
              <a:t>Dingen samen doen die jullie allebei leuk vinden		                 	............	    ..........</a:t>
            </a:r>
            <a:endParaRPr/>
          </a:p>
          <a:p>
            <a:pPr indent="0" lvl="0" marL="0" marR="0" rtl="0" algn="l">
              <a:spcBef>
                <a:spcPts val="1400"/>
              </a:spcBef>
              <a:spcAft>
                <a:spcPts val="0"/>
              </a:spcAft>
              <a:buNone/>
            </a:pPr>
            <a:r>
              <a:t/>
            </a:r>
            <a:endParaRPr sz="2800">
              <a:solidFill>
                <a:srgbClr val="006699"/>
              </a:solidFill>
              <a:latin typeface="Arimo"/>
              <a:ea typeface="Arimo"/>
              <a:cs typeface="Arimo"/>
              <a:sym typeface="Arimo"/>
            </a:endParaRPr>
          </a:p>
        </p:txBody>
      </p:sp>
      <p:sp>
        <p:nvSpPr>
          <p:cNvPr id="483" name="Google Shape;483;p60"/>
          <p:cNvSpPr txBox="1"/>
          <p:nvPr/>
        </p:nvSpPr>
        <p:spPr>
          <a:xfrm>
            <a:off x="454825" y="1235275"/>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nl-NL" sz="2400">
                <a:solidFill>
                  <a:schemeClr val="dk2"/>
                </a:solidFill>
                <a:latin typeface="Calibri"/>
                <a:ea typeface="Calibri"/>
                <a:cs typeface="Calibri"/>
                <a:sym typeface="Calibri"/>
              </a:rPr>
              <a:t>Vragenlijst 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953734"/>
                </a:solidFill>
                <a:latin typeface="Calibri"/>
                <a:ea typeface="Calibri"/>
                <a:cs typeface="Calibri"/>
                <a:sym typeface="Calibri"/>
              </a:rPr>
              <a:t>Stappenplan taalstimulering</a:t>
            </a:r>
            <a:br>
              <a:rPr b="1" i="0" lang="nl-NL" sz="4400" u="none" cap="none" strike="noStrike">
                <a:solidFill>
                  <a:srgbClr val="953734"/>
                </a:solidFill>
                <a:latin typeface="Calibri"/>
                <a:ea typeface="Calibri"/>
                <a:cs typeface="Calibri"/>
                <a:sym typeface="Calibri"/>
              </a:rPr>
            </a:br>
            <a:endParaRPr b="0" i="0" sz="4400" u="none" cap="none" strike="noStrike">
              <a:solidFill>
                <a:srgbClr val="953734"/>
              </a:solidFill>
              <a:latin typeface="Calibri"/>
              <a:ea typeface="Calibri"/>
              <a:cs typeface="Calibri"/>
              <a:sym typeface="Calibri"/>
            </a:endParaRPr>
          </a:p>
        </p:txBody>
      </p:sp>
      <p:sp>
        <p:nvSpPr>
          <p:cNvPr id="489" name="Google Shape;489;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90" name="Google Shape;490;p6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91" name="Google Shape;491;p61"/>
          <p:cNvSpPr txBox="1"/>
          <p:nvPr/>
        </p:nvSpPr>
        <p:spPr>
          <a:xfrm>
            <a:off x="539750" y="2665413"/>
            <a:ext cx="8135938" cy="31400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18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vindt je kind leuk om te spelen? </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Bekijk één spel waar je kind helemaal in opgaat. </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doet je kind precies?</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Wat zegt je kind bij het spel of welke geluiden worden er gemaakt?</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006699"/>
              </a:solidFill>
              <a:latin typeface="Arimo"/>
              <a:ea typeface="Arimo"/>
              <a:cs typeface="Arimo"/>
              <a:sym typeface="Arimo"/>
            </a:endParaRPr>
          </a:p>
          <a:p>
            <a:pPr indent="-342900" lvl="0" marL="342900" marR="0" rtl="0" algn="l">
              <a:spcBef>
                <a:spcPts val="0"/>
              </a:spcBef>
              <a:spcAft>
                <a:spcPts val="0"/>
              </a:spcAft>
              <a:buClr>
                <a:srgbClr val="006699"/>
              </a:buClr>
              <a:buSzPts val="2000"/>
              <a:buFont typeface="Noto Sans Symbols"/>
              <a:buChar char="➢"/>
            </a:pPr>
            <a:r>
              <a:rPr lang="nl-NL" sz="2000">
                <a:solidFill>
                  <a:srgbClr val="006699"/>
                </a:solidFill>
                <a:latin typeface="Arimo"/>
                <a:ea typeface="Arimo"/>
                <a:cs typeface="Arimo"/>
                <a:sym typeface="Arimo"/>
              </a:rPr>
              <a:t>Hoe lang is je kind met het spel bezig?</a:t>
            </a:r>
            <a:endParaRPr/>
          </a:p>
        </p:txBody>
      </p:sp>
      <p:sp>
        <p:nvSpPr>
          <p:cNvPr id="492" name="Google Shape;492;p61"/>
          <p:cNvSpPr txBox="1"/>
          <p:nvPr/>
        </p:nvSpPr>
        <p:spPr>
          <a:xfrm>
            <a:off x="457200" y="1206500"/>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nl-NL" sz="2400">
                <a:solidFill>
                  <a:schemeClr val="dk2"/>
                </a:solidFill>
                <a:latin typeface="Calibri"/>
                <a:ea typeface="Calibri"/>
                <a:cs typeface="Calibri"/>
                <a:sym typeface="Calibri"/>
              </a:rPr>
              <a:t>Opdracht;  Kijken hoe je kind speelt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descr="NSDSK-logo_groot.jpg" id="119" name="Google Shape;119;p17"/>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120" name="Google Shape;120;p17"/>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21" name="Google Shape;121;p17"/>
          <p:cNvSpPr/>
          <p:nvPr/>
        </p:nvSpPr>
        <p:spPr>
          <a:xfrm>
            <a:off x="2627784" y="2021359"/>
            <a:ext cx="6192688" cy="6155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nl-NL" sz="1800" u="none" cap="none" strike="noStrike">
                <a:solidFill>
                  <a:schemeClr val="dk1"/>
                </a:solidFill>
                <a:latin typeface="Calibri"/>
                <a:ea typeface="Calibri"/>
                <a:cs typeface="Calibri"/>
                <a:sym typeface="Calibri"/>
              </a:rPr>
              <a:t>JGZ Richtlijn taalontwikkeling</a:t>
            </a:r>
            <a:endParaRPr/>
          </a:p>
          <a:p>
            <a:pPr indent="0" lvl="0" marL="0" marR="0" rtl="0" algn="l">
              <a:spcBef>
                <a:spcPts val="0"/>
              </a:spcBef>
              <a:spcAft>
                <a:spcPts val="0"/>
              </a:spcAft>
              <a:buNone/>
            </a:pPr>
            <a:r>
              <a:rPr b="1" i="1" lang="nl-NL" sz="1600" u="none" cap="none" strike="noStrike">
                <a:solidFill>
                  <a:schemeClr val="dk1"/>
                </a:solidFill>
                <a:latin typeface="Calibri"/>
                <a:ea typeface="Calibri"/>
                <a:cs typeface="Calibri"/>
                <a:sym typeface="Calibri"/>
              </a:rPr>
              <a:t>Thema 1 Taalontwikkeling</a:t>
            </a:r>
            <a:endParaRPr b="1" i="1" sz="1600" u="none" cap="none" strike="noStrike">
              <a:solidFill>
                <a:schemeClr val="dk1"/>
              </a:solidFill>
              <a:latin typeface="Calibri"/>
              <a:ea typeface="Calibri"/>
              <a:cs typeface="Calibri"/>
              <a:sym typeface="Calibri"/>
            </a:endParaRPr>
          </a:p>
        </p:txBody>
      </p:sp>
      <p:pic>
        <p:nvPicPr>
          <p:cNvPr id="122" name="Google Shape;122;p17"/>
          <p:cNvPicPr preferRelativeResize="0"/>
          <p:nvPr/>
        </p:nvPicPr>
        <p:blipFill rotWithShape="1">
          <a:blip r:embed="rId5">
            <a:alphaModFix/>
          </a:blip>
          <a:srcRect b="0" l="0" r="0" t="0"/>
          <a:stretch/>
        </p:blipFill>
        <p:spPr>
          <a:xfrm>
            <a:off x="7236296" y="6457582"/>
            <a:ext cx="1883884" cy="374507"/>
          </a:xfrm>
          <a:prstGeom prst="rect">
            <a:avLst/>
          </a:prstGeom>
          <a:noFill/>
          <a:ln>
            <a:noFill/>
          </a:ln>
        </p:spPr>
      </p:pic>
      <p:pic>
        <p:nvPicPr>
          <p:cNvPr id="123" name="Google Shape;123;p17"/>
          <p:cNvPicPr preferRelativeResize="0"/>
          <p:nvPr/>
        </p:nvPicPr>
        <p:blipFill rotWithShape="1">
          <a:blip r:embed="rId6">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6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3200" u="none" cap="none" strike="noStrike">
                <a:solidFill>
                  <a:srgbClr val="953734"/>
                </a:solidFill>
                <a:latin typeface="Calibri"/>
                <a:ea typeface="Calibri"/>
                <a:cs typeface="Calibri"/>
                <a:sym typeface="Calibri"/>
              </a:rPr>
              <a:t>Acties na uitslagen 24 maanden	</a:t>
            </a:r>
            <a:endParaRPr/>
          </a:p>
        </p:txBody>
      </p:sp>
      <p:sp>
        <p:nvSpPr>
          <p:cNvPr id="498" name="Google Shape;498;p6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3200"/>
              <a:buFont typeface="Arial"/>
              <a:buNone/>
            </a:pPr>
            <a:r>
              <a:rPr b="1" i="0" lang="nl-NL" sz="3200" u="none" cap="none" strike="noStrike">
                <a:solidFill>
                  <a:schemeClr val="dk2"/>
                </a:solidFill>
                <a:latin typeface="Calibri"/>
                <a:ea typeface="Calibri"/>
                <a:cs typeface="Calibri"/>
                <a:sym typeface="Calibri"/>
              </a:rPr>
              <a:t>Voldoende</a:t>
            </a:r>
            <a:endParaRPr b="0" i="0" sz="3200" u="none" cap="none" strike="noStrike">
              <a:solidFill>
                <a:schemeClr val="dk2"/>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Arial"/>
              <a:buNone/>
            </a:pPr>
            <a:r>
              <a:rPr b="0" i="0" lang="nl-NL" sz="2400" u="none" cap="none" strike="noStrike">
                <a:solidFill>
                  <a:schemeClr val="dk2"/>
                </a:solidFill>
                <a:latin typeface="Calibri"/>
                <a:ea typeface="Calibri"/>
                <a:cs typeface="Calibri"/>
                <a:sym typeface="Calibri"/>
              </a:rPr>
              <a:t>4 score </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2"/>
              </a:solidFill>
              <a:latin typeface="Calibri"/>
              <a:ea typeface="Calibri"/>
              <a:cs typeface="Calibri"/>
              <a:sym typeface="Calibri"/>
            </a:endParaRPr>
          </a:p>
          <a:p>
            <a:pPr indent="-152400" lvl="0" marL="0" marR="0" rtl="0" algn="l">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Geen opvolging </a:t>
            </a:r>
            <a:endParaRPr/>
          </a:p>
          <a:p>
            <a:pPr indent="-152400" lvl="0" marL="0" marR="0" rtl="0" algn="l">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Reguliere consulten</a:t>
            </a:r>
            <a:endParaRPr/>
          </a:p>
          <a:p>
            <a:pPr indent="-261938" lvl="0" marL="261938" marR="0" rtl="0" algn="l">
              <a:spcBef>
                <a:spcPts val="360"/>
              </a:spcBef>
              <a:spcAft>
                <a:spcPts val="0"/>
              </a:spcAft>
              <a:buClr>
                <a:schemeClr val="dk2"/>
              </a:buClr>
              <a:buSzPts val="1800"/>
              <a:buFont typeface="Arial"/>
              <a:buNone/>
            </a:pPr>
            <a:r>
              <a:rPr b="0" i="0" lang="nl-NL" sz="1800" u="none" cap="none" strike="noStrike">
                <a:solidFill>
                  <a:schemeClr val="dk2"/>
                </a:solidFill>
                <a:latin typeface="Calibri"/>
                <a:ea typeface="Calibri"/>
                <a:cs typeface="Calibri"/>
                <a:sym typeface="Calibri"/>
              </a:rPr>
              <a:t>	</a:t>
            </a:r>
            <a:r>
              <a:rPr b="0" i="1" lang="nl-NL" sz="1800" u="none" cap="none" strike="noStrike">
                <a:solidFill>
                  <a:schemeClr val="dk2"/>
                </a:solidFill>
                <a:latin typeface="Calibri"/>
                <a:ea typeface="Calibri"/>
                <a:cs typeface="Calibri"/>
                <a:sym typeface="Calibri"/>
              </a:rPr>
              <a:t>Reguliere aandacht voor taalontwikkeling volgens van Wiechenonderzoek</a:t>
            </a:r>
            <a:endParaRPr b="0" i="1" sz="2400" u="none" cap="none" strike="noStrike">
              <a:solidFill>
                <a:schemeClr val="dk2"/>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99" name="Google Shape;499;p6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2.gstatic.com/images?q=tbn:ANd9GcQ7gWMiIWabKuZnmw9YLYqfygdlCue1X3JP_dawtiowPGHZLiEW" id="500" name="Google Shape;500;p62"/>
          <p:cNvPicPr preferRelativeResize="0"/>
          <p:nvPr/>
        </p:nvPicPr>
        <p:blipFill rotWithShape="1">
          <a:blip r:embed="rId3">
            <a:alphaModFix/>
          </a:blip>
          <a:srcRect b="0" l="0" r="0" t="0"/>
          <a:stretch/>
        </p:blipFill>
        <p:spPr>
          <a:xfrm>
            <a:off x="6172200" y="1773238"/>
            <a:ext cx="2971800" cy="19621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6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Herbeoordeling op leeftijd 2,6 jaar</a:t>
            </a:r>
            <a:endParaRPr/>
          </a:p>
        </p:txBody>
      </p:sp>
      <p:sp>
        <p:nvSpPr>
          <p:cNvPr id="506" name="Google Shape;506;p63"/>
          <p:cNvSpPr txBox="1"/>
          <p:nvPr>
            <p:ph idx="1" type="body"/>
          </p:nvPr>
        </p:nvSpPr>
        <p:spPr>
          <a:xfrm>
            <a:off x="457200" y="1600200"/>
            <a:ext cx="8229600" cy="4525963"/>
          </a:xfrm>
          <a:prstGeom prst="rect">
            <a:avLst/>
          </a:prstGeom>
          <a:noFill/>
          <a:ln cap="flat" cmpd="sng" w="9525">
            <a:solidFill>
              <a:srgbClr val="B6DDE7"/>
            </a:solidFill>
            <a:prstDash val="solid"/>
            <a:round/>
            <a:headEnd len="sm" w="sm" type="none"/>
            <a:tailEnd len="sm" w="sm" type="none"/>
          </a:ln>
        </p:spPr>
        <p:txBody>
          <a:bodyPr anchorCtr="0" anchor="t" bIns="45700" lIns="91425" spcFirstLastPara="1" rIns="91425" wrap="square" tIns="45700">
            <a:noAutofit/>
          </a:bodyPr>
          <a:lstStyle/>
          <a:p>
            <a:pPr indent="-361950" lvl="0" marL="361950" marR="0" rtl="0" algn="l">
              <a:spcBef>
                <a:spcPts val="0"/>
              </a:spcBef>
              <a:spcAft>
                <a:spcPts val="0"/>
              </a:spcAft>
              <a:buClr>
                <a:schemeClr val="dk1"/>
              </a:buClr>
              <a:buSzPts val="2100"/>
              <a:buFont typeface="Arial"/>
              <a:buNone/>
            </a:pPr>
            <a:r>
              <a:t/>
            </a:r>
            <a:endParaRPr b="0" i="1" sz="2100" u="none" cap="none" strike="noStrike">
              <a:solidFill>
                <a:schemeClr val="dk2"/>
              </a:solidFill>
              <a:latin typeface="Calibri"/>
              <a:ea typeface="Calibri"/>
              <a:cs typeface="Calibri"/>
              <a:sym typeface="Calibri"/>
            </a:endParaRPr>
          </a:p>
          <a:p>
            <a:pPr indent="-361950" lvl="0" marL="361950" marR="0" rtl="0" algn="l">
              <a:spcBef>
                <a:spcPts val="440"/>
              </a:spcBef>
              <a:spcAft>
                <a:spcPts val="0"/>
              </a:spcAft>
              <a:buClr>
                <a:schemeClr val="dk2"/>
              </a:buClr>
              <a:buSzPts val="2200"/>
              <a:buFont typeface="Arial"/>
              <a:buChar char="•"/>
            </a:pPr>
            <a:r>
              <a:rPr b="0" i="0" lang="nl-NL" sz="2200" u="none" cap="none" strike="noStrike">
                <a:solidFill>
                  <a:schemeClr val="dk2"/>
                </a:solidFill>
                <a:latin typeface="Calibri"/>
                <a:ea typeface="Calibri"/>
                <a:cs typeface="Calibri"/>
                <a:sym typeface="Calibri"/>
              </a:rPr>
              <a:t>Maakt 2 woordzinnen</a:t>
            </a:r>
            <a:endParaRPr/>
          </a:p>
          <a:p>
            <a:pPr indent="-228600" lvl="0" marL="361950" marR="0" rtl="0" algn="l">
              <a:spcBef>
                <a:spcPts val="420"/>
              </a:spcBef>
              <a:spcAft>
                <a:spcPts val="0"/>
              </a:spcAft>
              <a:buClr>
                <a:schemeClr val="dk1"/>
              </a:buClr>
              <a:buSzPts val="2100"/>
              <a:buFont typeface="Arial"/>
              <a:buNone/>
            </a:pPr>
            <a:r>
              <a:t/>
            </a:r>
            <a:endParaRPr b="0" i="1" sz="2100" u="none" cap="none" strike="noStrike">
              <a:solidFill>
                <a:schemeClr val="dk2"/>
              </a:solidFill>
              <a:latin typeface="Calibri"/>
              <a:ea typeface="Calibri"/>
              <a:cs typeface="Calibri"/>
              <a:sym typeface="Calibri"/>
            </a:endParaRPr>
          </a:p>
          <a:p>
            <a:pPr indent="-361950" lvl="0" marL="361950" marR="0" rtl="0" algn="l">
              <a:spcBef>
                <a:spcPts val="420"/>
              </a:spcBef>
              <a:spcAft>
                <a:spcPts val="0"/>
              </a:spcAft>
              <a:buClr>
                <a:schemeClr val="dk2"/>
              </a:buClr>
              <a:buSzPts val="2100"/>
              <a:buFont typeface="Arial"/>
              <a:buNone/>
            </a:pPr>
            <a:r>
              <a:rPr b="0" i="1" lang="nl-NL" sz="2100" u="none" cap="none" strike="noStrike">
                <a:solidFill>
                  <a:schemeClr val="dk2"/>
                </a:solidFill>
                <a:latin typeface="Calibri"/>
                <a:ea typeface="Calibri"/>
                <a:cs typeface="Calibri"/>
                <a:sym typeface="Calibri"/>
              </a:rPr>
              <a:t>	</a:t>
            </a:r>
            <a:r>
              <a:rPr b="0" i="1" lang="nl-NL" sz="1400" u="none" cap="none" strike="noStrike">
                <a:solidFill>
                  <a:schemeClr val="dk2"/>
                </a:solidFill>
                <a:latin typeface="Calibri"/>
                <a:ea typeface="Calibri"/>
                <a:cs typeface="Calibri"/>
                <a:sym typeface="Calibri"/>
              </a:rPr>
              <a:t>Dit is bij Van Wiechen 24 maanden kenmerk 41. </a:t>
            </a:r>
            <a:endParaRPr/>
          </a:p>
          <a:p>
            <a:pPr indent="-361950" lvl="0" marL="361950" marR="0" rtl="0" algn="l">
              <a:spcBef>
                <a:spcPts val="280"/>
              </a:spcBef>
              <a:spcAft>
                <a:spcPts val="0"/>
              </a:spcAft>
              <a:buClr>
                <a:schemeClr val="dk2"/>
              </a:buClr>
              <a:buSzPts val="1400"/>
              <a:buFont typeface="Arial"/>
              <a:buNone/>
            </a:pPr>
            <a:r>
              <a:rPr b="0" i="1" lang="nl-NL" sz="1400" u="none" cap="none" strike="noStrike">
                <a:solidFill>
                  <a:schemeClr val="dk2"/>
                </a:solidFill>
                <a:latin typeface="Calibri"/>
                <a:ea typeface="Calibri"/>
                <a:cs typeface="Calibri"/>
                <a:sym typeface="Calibri"/>
              </a:rPr>
              <a:t>	Afname van dit kenmerk wordt herhaald bij herbeoordeling.</a:t>
            </a:r>
            <a:endParaRPr/>
          </a:p>
          <a:p>
            <a:pPr indent="-361950" lvl="0" marL="361950" marR="0" rtl="0" algn="l">
              <a:spcBef>
                <a:spcPts val="280"/>
              </a:spcBef>
              <a:spcAft>
                <a:spcPts val="0"/>
              </a:spcAft>
              <a:buClr>
                <a:schemeClr val="dk2"/>
              </a:buClr>
              <a:buSzPts val="1400"/>
              <a:buFont typeface="Arial"/>
              <a:buNone/>
            </a:pPr>
            <a:r>
              <a:rPr b="0" i="1" lang="nl-NL" sz="1400" u="none" cap="none" strike="noStrike">
                <a:solidFill>
                  <a:schemeClr val="dk2"/>
                </a:solidFill>
                <a:latin typeface="Calibri"/>
                <a:ea typeface="Calibri"/>
                <a:cs typeface="Calibri"/>
                <a:sym typeface="Calibri"/>
              </a:rPr>
              <a:t>	</a:t>
            </a:r>
            <a:endParaRPr/>
          </a:p>
          <a:p>
            <a:pPr indent="-361950" lvl="0" marL="361950" marR="0" rtl="0" algn="l">
              <a:spcBef>
                <a:spcPts val="280"/>
              </a:spcBef>
              <a:spcAft>
                <a:spcPts val="0"/>
              </a:spcAft>
              <a:buClr>
                <a:schemeClr val="dk1"/>
              </a:buClr>
              <a:buSzPts val="1400"/>
              <a:buFont typeface="Arial"/>
              <a:buNone/>
            </a:pPr>
            <a:r>
              <a:t/>
            </a:r>
            <a:endParaRPr b="0" i="1" sz="1400" u="none" cap="none" strike="noStrike">
              <a:solidFill>
                <a:schemeClr val="dk2"/>
              </a:solidFill>
              <a:latin typeface="Calibri"/>
              <a:ea typeface="Calibri"/>
              <a:cs typeface="Calibri"/>
              <a:sym typeface="Calibri"/>
            </a:endParaRPr>
          </a:p>
          <a:p>
            <a:pPr indent="-228600" lvl="0" marL="361950" marR="0" rtl="0" algn="l">
              <a:spcBef>
                <a:spcPts val="420"/>
              </a:spcBef>
              <a:spcAft>
                <a:spcPts val="0"/>
              </a:spcAft>
              <a:buClr>
                <a:schemeClr val="dk1"/>
              </a:buClr>
              <a:buSzPts val="2100"/>
              <a:buFont typeface="Arial"/>
              <a:buNone/>
            </a:pPr>
            <a:r>
              <a:t/>
            </a:r>
            <a:endParaRPr b="0" i="1" sz="2100" u="none" cap="none" strike="noStrike">
              <a:solidFill>
                <a:schemeClr val="dk2"/>
              </a:solidFill>
              <a:latin typeface="Calibri"/>
              <a:ea typeface="Calibri"/>
              <a:cs typeface="Calibri"/>
              <a:sym typeface="Calibri"/>
            </a:endParaRPr>
          </a:p>
        </p:txBody>
      </p:sp>
      <p:sp>
        <p:nvSpPr>
          <p:cNvPr id="507" name="Google Shape;507;p6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08" name="Google Shape;508;p63"/>
          <p:cNvSpPr txBox="1"/>
          <p:nvPr/>
        </p:nvSpPr>
        <p:spPr>
          <a:xfrm>
            <a:off x="683568" y="4629151"/>
            <a:ext cx="7561263" cy="1512887"/>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None/>
            </a:pPr>
            <a:r>
              <a:t/>
            </a:r>
            <a:endParaRPr sz="2000">
              <a:solidFill>
                <a:srgbClr val="003366"/>
              </a:solidFill>
              <a:latin typeface="Calibri"/>
              <a:ea typeface="Calibri"/>
              <a:cs typeface="Calibri"/>
              <a:sym typeface="Calibri"/>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Kenmerk 43: Noemt zichzelf ‘ik’ of ‘mij’</a:t>
            </a:r>
            <a:endParaRPr/>
          </a:p>
          <a:p>
            <a:pPr indent="-361950" lvl="0" marL="361950" marR="0" rtl="0" algn="l">
              <a:spcBef>
                <a:spcPts val="400"/>
              </a:spcBef>
              <a:spcAft>
                <a:spcPts val="0"/>
              </a:spcAft>
              <a:buClr>
                <a:srgbClr val="003366"/>
              </a:buClr>
              <a:buSzPts val="2000"/>
              <a:buFont typeface="Calibri"/>
              <a:buChar char="o"/>
            </a:pPr>
            <a:r>
              <a:rPr lang="nl-NL" sz="2000">
                <a:solidFill>
                  <a:srgbClr val="003366"/>
                </a:solidFill>
                <a:latin typeface="Calibri"/>
                <a:ea typeface="Calibri"/>
                <a:cs typeface="Calibri"/>
                <a:sym typeface="Calibri"/>
              </a:rPr>
              <a:t>Kenmerk 44: Wijst 5 plaatjes aan in boek</a:t>
            </a:r>
            <a:endParaRPr/>
          </a:p>
          <a:p>
            <a:pPr indent="-234950" lvl="0" marL="361950" marR="0" rtl="0" algn="l">
              <a:spcBef>
                <a:spcPts val="400"/>
              </a:spcBef>
              <a:spcAft>
                <a:spcPts val="0"/>
              </a:spcAft>
              <a:buClr>
                <a:srgbClr val="003366"/>
              </a:buClr>
              <a:buSzPts val="2000"/>
              <a:buFont typeface="Arial"/>
              <a:buNone/>
            </a:pPr>
            <a:r>
              <a:t/>
            </a:r>
            <a:endParaRPr sz="2000">
              <a:solidFill>
                <a:srgbClr val="003366"/>
              </a:solidFill>
              <a:latin typeface="Calibri"/>
              <a:ea typeface="Calibri"/>
              <a:cs typeface="Calibri"/>
              <a:sym typeface="Calibri"/>
            </a:endParaRPr>
          </a:p>
        </p:txBody>
      </p:sp>
      <p:sp>
        <p:nvSpPr>
          <p:cNvPr id="509" name="Google Shape;509;p63"/>
          <p:cNvSpPr txBox="1"/>
          <p:nvPr/>
        </p:nvSpPr>
        <p:spPr>
          <a:xfrm>
            <a:off x="1042988" y="3438525"/>
            <a:ext cx="7313612"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nl-NL" sz="2400">
                <a:solidFill>
                  <a:schemeClr val="dk2"/>
                </a:solidFill>
                <a:latin typeface="Calibri"/>
                <a:ea typeface="Calibri"/>
                <a:cs typeface="Calibri"/>
                <a:sym typeface="Calibri"/>
              </a:rPr>
              <a:t>Van</a:t>
            </a:r>
            <a:r>
              <a:rPr b="1" lang="nl-NL" sz="2400">
                <a:solidFill>
                  <a:srgbClr val="FF6600"/>
                </a:solidFill>
                <a:latin typeface="Calibri"/>
                <a:ea typeface="Calibri"/>
                <a:cs typeface="Calibri"/>
                <a:sym typeface="Calibri"/>
              </a:rPr>
              <a:t> </a:t>
            </a:r>
            <a:r>
              <a:rPr b="1" lang="nl-NL" sz="2400">
                <a:solidFill>
                  <a:schemeClr val="dk2"/>
                </a:solidFill>
                <a:latin typeface="Calibri"/>
                <a:ea typeface="Calibri"/>
                <a:cs typeface="Calibri"/>
                <a:sym typeface="Calibri"/>
              </a:rPr>
              <a:t>Wiechen</a:t>
            </a:r>
            <a:endParaRPr b="1" sz="2400">
              <a:solidFill>
                <a:schemeClr val="dk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6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Scoring</a:t>
            </a:r>
            <a:endParaRPr/>
          </a:p>
        </p:txBody>
      </p:sp>
      <p:sp>
        <p:nvSpPr>
          <p:cNvPr id="515" name="Google Shape;515;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Zelf uitlokken bij kind heeft voorkeur</a:t>
            </a:r>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Lukt dit niet? &gt; afname zoals bij 24maanden VTO</a:t>
            </a:r>
            <a:endParaRPr/>
          </a:p>
          <a:p>
            <a:pPr indent="-361950" lvl="0" marL="361950" marR="0" rtl="0" algn="l">
              <a:spcBef>
                <a:spcPts val="400"/>
              </a:spcBef>
              <a:spcAft>
                <a:spcPts val="0"/>
              </a:spcAft>
              <a:buClr>
                <a:schemeClr val="dk2"/>
              </a:buClr>
              <a:buSzPts val="2000"/>
              <a:buFont typeface="Courier New"/>
              <a:buChar char="o"/>
            </a:pPr>
            <a:r>
              <a:rPr b="0" i="0" lang="nl-NL" sz="2000" u="none" cap="none" strike="noStrike">
                <a:solidFill>
                  <a:schemeClr val="dk2"/>
                </a:solidFill>
                <a:latin typeface="Calibri"/>
                <a:ea typeface="Calibri"/>
                <a:cs typeface="Calibri"/>
                <a:sym typeface="Calibri"/>
              </a:rPr>
              <a:t>Scoring &gt; bij zowel spelen als eten 2 woorduiting!</a:t>
            </a:r>
            <a:endParaRPr/>
          </a:p>
          <a:p>
            <a:pPr indent="-234950" lvl="0" marL="36195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61950" lvl="0" marL="361950" marR="0" rtl="0" algn="l">
              <a:spcBef>
                <a:spcPts val="40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	</a:t>
            </a:r>
            <a:endParaRPr/>
          </a:p>
          <a:p>
            <a:pPr indent="-234950" lvl="0" marL="36195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p:txBody>
      </p:sp>
      <p:sp>
        <p:nvSpPr>
          <p:cNvPr id="516" name="Google Shape;516;p6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17" name="Google Shape;517;p64"/>
          <p:cNvSpPr txBox="1"/>
          <p:nvPr/>
        </p:nvSpPr>
        <p:spPr>
          <a:xfrm>
            <a:off x="485333" y="4077072"/>
            <a:ext cx="7561263" cy="1512888"/>
          </a:xfrm>
          <a:prstGeom prst="rect">
            <a:avLst/>
          </a:prstGeom>
          <a:noFill/>
          <a:ln>
            <a:noFill/>
          </a:ln>
        </p:spPr>
        <p:txBody>
          <a:bodyPr anchorCtr="0" anchor="t" bIns="45700" lIns="91425" spcFirstLastPara="1" rIns="91425" wrap="square" tIns="45700">
            <a:noAutofit/>
          </a:bodyPr>
          <a:lstStyle/>
          <a:p>
            <a:pPr indent="-361950" lvl="0" marL="361950" marR="0" rtl="0" algn="l">
              <a:spcBef>
                <a:spcPts val="0"/>
              </a:spcBef>
              <a:spcAft>
                <a:spcPts val="0"/>
              </a:spcAft>
              <a:buNone/>
            </a:pPr>
            <a:r>
              <a:t/>
            </a:r>
            <a:endParaRPr sz="2100">
              <a:solidFill>
                <a:srgbClr val="003366"/>
              </a:solidFill>
              <a:latin typeface="Calibri"/>
              <a:ea typeface="Calibri"/>
              <a:cs typeface="Calibri"/>
              <a:sym typeface="Calibri"/>
            </a:endParaRPr>
          </a:p>
          <a:p>
            <a:pPr indent="-361950" lvl="0" marL="361950" marR="0" rtl="0" algn="l">
              <a:spcBef>
                <a:spcPts val="420"/>
              </a:spcBef>
              <a:spcAft>
                <a:spcPts val="0"/>
              </a:spcAft>
              <a:buClr>
                <a:srgbClr val="003366"/>
              </a:buClr>
              <a:buSzPts val="2100"/>
              <a:buFont typeface="Calibri"/>
              <a:buChar char="o"/>
            </a:pPr>
            <a:r>
              <a:rPr lang="nl-NL" sz="2100">
                <a:solidFill>
                  <a:srgbClr val="003366"/>
                </a:solidFill>
                <a:latin typeface="Calibri"/>
                <a:ea typeface="Calibri"/>
                <a:cs typeface="Calibri"/>
                <a:sym typeface="Calibri"/>
              </a:rPr>
              <a:t>Kenmerk 43: Noemt zichzelf ‘ik’ of ‘mij’ </a:t>
            </a:r>
            <a:r>
              <a:rPr lang="nl-NL" sz="1200">
                <a:solidFill>
                  <a:srgbClr val="003366"/>
                </a:solidFill>
                <a:latin typeface="Calibri"/>
                <a:ea typeface="Calibri"/>
                <a:cs typeface="Calibri"/>
                <a:sym typeface="Calibri"/>
              </a:rPr>
              <a:t>(mag ook M)</a:t>
            </a:r>
            <a:endParaRPr/>
          </a:p>
          <a:p>
            <a:pPr indent="-361950" lvl="0" marL="361950" marR="0" rtl="0" algn="l">
              <a:spcBef>
                <a:spcPts val="420"/>
              </a:spcBef>
              <a:spcAft>
                <a:spcPts val="0"/>
              </a:spcAft>
              <a:buClr>
                <a:srgbClr val="003366"/>
              </a:buClr>
              <a:buSzPts val="2100"/>
              <a:buFont typeface="Calibri"/>
              <a:buChar char="o"/>
            </a:pPr>
            <a:r>
              <a:rPr lang="nl-NL" sz="2100">
                <a:solidFill>
                  <a:srgbClr val="003366"/>
                </a:solidFill>
                <a:latin typeface="Calibri"/>
                <a:ea typeface="Calibri"/>
                <a:cs typeface="Calibri"/>
                <a:sym typeface="Calibri"/>
              </a:rPr>
              <a:t> Kenmerk 44: Wijst 5 plaatjes aan in boek</a:t>
            </a:r>
            <a:endParaRPr/>
          </a:p>
          <a:p>
            <a:pPr indent="-228600" lvl="0" marL="361950" marR="0" rtl="0" algn="l">
              <a:spcBef>
                <a:spcPts val="420"/>
              </a:spcBef>
              <a:spcAft>
                <a:spcPts val="0"/>
              </a:spcAft>
              <a:buClr>
                <a:srgbClr val="003366"/>
              </a:buClr>
              <a:buSzPts val="2100"/>
              <a:buFont typeface="Arial"/>
              <a:buNone/>
            </a:pPr>
            <a:r>
              <a:t/>
            </a:r>
            <a:endParaRPr sz="2100">
              <a:solidFill>
                <a:srgbClr val="003366"/>
              </a:solidFill>
              <a:latin typeface="Calibri"/>
              <a:ea typeface="Calibri"/>
              <a:cs typeface="Calibri"/>
              <a:sym typeface="Calibri"/>
            </a:endParaRPr>
          </a:p>
        </p:txBody>
      </p:sp>
      <p:sp>
        <p:nvSpPr>
          <p:cNvPr id="518" name="Google Shape;518;p64"/>
          <p:cNvSpPr txBox="1"/>
          <p:nvPr/>
        </p:nvSpPr>
        <p:spPr>
          <a:xfrm>
            <a:off x="1042988" y="3213100"/>
            <a:ext cx="7313612"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65"/>
          <p:cNvSpPr txBox="1"/>
          <p:nvPr>
            <p:ph type="title"/>
          </p:nvPr>
        </p:nvSpPr>
        <p:spPr>
          <a:xfrm>
            <a:off x="442529" y="28654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0" lang="nl-NL" sz="3959" u="none" cap="none" strike="noStrike">
                <a:solidFill>
                  <a:srgbClr val="953734"/>
                </a:solidFill>
                <a:latin typeface="Calibri"/>
                <a:ea typeface="Calibri"/>
                <a:cs typeface="Calibri"/>
                <a:sym typeface="Calibri"/>
              </a:rPr>
            </a:br>
            <a:r>
              <a:rPr b="1" i="0" lang="nl-NL" sz="3959" u="none" cap="none" strike="noStrike">
                <a:solidFill>
                  <a:srgbClr val="953734"/>
                </a:solidFill>
                <a:latin typeface="Calibri"/>
                <a:ea typeface="Calibri"/>
                <a:cs typeface="Calibri"/>
                <a:sym typeface="Calibri"/>
              </a:rPr>
              <a:t>Uitslag en vervolg 2,6 herscreening</a:t>
            </a:r>
            <a:br>
              <a:rPr b="1" i="0" lang="nl-NL" sz="3959" u="none" cap="none" strike="noStrike">
                <a:solidFill>
                  <a:srgbClr val="953734"/>
                </a:solidFill>
                <a:latin typeface="Calibri"/>
                <a:ea typeface="Calibri"/>
                <a:cs typeface="Calibri"/>
                <a:sym typeface="Calibri"/>
              </a:rPr>
            </a:br>
            <a:endParaRPr b="0" i="0" sz="3959" u="none" cap="none" strike="noStrike">
              <a:solidFill>
                <a:srgbClr val="953734"/>
              </a:solidFill>
              <a:latin typeface="Calibri"/>
              <a:ea typeface="Calibri"/>
              <a:cs typeface="Calibri"/>
              <a:sym typeface="Calibri"/>
            </a:endParaRPr>
          </a:p>
        </p:txBody>
      </p:sp>
      <p:sp>
        <p:nvSpPr>
          <p:cNvPr id="524" name="Google Shape;524;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61950" lvl="0" marL="361950" marR="0" rtl="0" algn="l">
              <a:lnSpc>
                <a:spcPct val="90000"/>
              </a:lnSpc>
              <a:spcBef>
                <a:spcPts val="0"/>
              </a:spcBef>
              <a:spcAft>
                <a:spcPts val="0"/>
              </a:spcAft>
              <a:buClr>
                <a:srgbClr val="003366"/>
              </a:buClr>
              <a:buSzPts val="3200"/>
              <a:buFont typeface="Arial"/>
              <a:buNone/>
            </a:pPr>
            <a:r>
              <a:t/>
            </a:r>
            <a:endParaRPr b="0" i="0" sz="3200" u="none" cap="none" strike="noStrike">
              <a:solidFill>
                <a:srgbClr val="003366"/>
              </a:solidFill>
              <a:latin typeface="Calibri"/>
              <a:ea typeface="Calibri"/>
              <a:cs typeface="Calibri"/>
              <a:sym typeface="Calibri"/>
            </a:endParaRPr>
          </a:p>
          <a:p>
            <a:pPr indent="-361950" lvl="0" marL="361950" marR="0" rtl="0" algn="l">
              <a:lnSpc>
                <a:spcPct val="90000"/>
              </a:lnSpc>
              <a:spcBef>
                <a:spcPts val="640"/>
              </a:spcBef>
              <a:spcAft>
                <a:spcPts val="0"/>
              </a:spcAft>
              <a:buClr>
                <a:srgbClr val="003366"/>
              </a:buClr>
              <a:buSzPts val="3200"/>
              <a:buFont typeface="Arial"/>
              <a:buNone/>
            </a:pPr>
            <a:r>
              <a:t/>
            </a:r>
            <a:endParaRPr b="0" i="0" sz="3200" u="none" cap="none" strike="noStrike">
              <a:solidFill>
                <a:srgbClr val="003366"/>
              </a:solidFill>
              <a:latin typeface="Calibri"/>
              <a:ea typeface="Calibri"/>
              <a:cs typeface="Calibri"/>
              <a:sym typeface="Calibri"/>
            </a:endParaRPr>
          </a:p>
          <a:p>
            <a:pPr indent="-361950" lvl="0" marL="361950" marR="0" rtl="0" algn="l">
              <a:lnSpc>
                <a:spcPct val="90000"/>
              </a:lnSpc>
              <a:spcBef>
                <a:spcPts val="640"/>
              </a:spcBef>
              <a:spcAft>
                <a:spcPts val="0"/>
              </a:spcAft>
              <a:buClr>
                <a:srgbClr val="003366"/>
              </a:buClr>
              <a:buSzPts val="3200"/>
              <a:buFont typeface="Arial"/>
              <a:buNone/>
            </a:pPr>
            <a:r>
              <a:rPr b="0" i="0" lang="nl-NL" sz="3200" u="none" cap="none" strike="noStrike">
                <a:solidFill>
                  <a:srgbClr val="003366"/>
                </a:solidFill>
                <a:latin typeface="Calibri"/>
                <a:ea typeface="Calibri"/>
                <a:cs typeface="Calibri"/>
                <a:sym typeface="Calibri"/>
              </a:rPr>
              <a:t>Alle items/kenmerken moeten goed zijn</a:t>
            </a:r>
            <a:endParaRPr/>
          </a:p>
          <a:p>
            <a:pPr indent="-361950" lvl="0" marL="361950" marR="0" rtl="0" algn="l">
              <a:lnSpc>
                <a:spcPct val="90000"/>
              </a:lnSpc>
              <a:spcBef>
                <a:spcPts val="640"/>
              </a:spcBef>
              <a:spcAft>
                <a:spcPts val="0"/>
              </a:spcAft>
              <a:buClr>
                <a:srgbClr val="003366"/>
              </a:buClr>
              <a:buSzPts val="3200"/>
              <a:buFont typeface="Arial"/>
              <a:buNone/>
            </a:pPr>
            <a:r>
              <a:rPr b="0" i="0" lang="nl-NL" sz="3200" u="none" cap="none" strike="noStrike">
                <a:solidFill>
                  <a:srgbClr val="003366"/>
                </a:solidFill>
                <a:latin typeface="Calibri"/>
                <a:ea typeface="Calibri"/>
                <a:cs typeface="Calibri"/>
                <a:sym typeface="Calibri"/>
              </a:rPr>
              <a:t>Één of meer niet goed &gt;verwijzing naar AC!</a:t>
            </a:r>
            <a:endParaRPr/>
          </a:p>
          <a:p>
            <a:pPr indent="-361950" lvl="0" marL="361950" marR="0" rtl="0" algn="l">
              <a:lnSpc>
                <a:spcPct val="90000"/>
              </a:lnSpc>
              <a:spcBef>
                <a:spcPts val="640"/>
              </a:spcBef>
              <a:spcAft>
                <a:spcPts val="0"/>
              </a:spcAft>
              <a:buClr>
                <a:srgbClr val="003366"/>
              </a:buClr>
              <a:buSzPts val="3200"/>
              <a:buFont typeface="Arial"/>
              <a:buNone/>
            </a:pPr>
            <a:r>
              <a:t/>
            </a:r>
            <a:endParaRPr b="0" i="0" sz="3200" u="none" cap="none" strike="noStrike">
              <a:solidFill>
                <a:srgbClr val="003366"/>
              </a:solidFill>
              <a:latin typeface="Calibri"/>
              <a:ea typeface="Calibri"/>
              <a:cs typeface="Calibri"/>
              <a:sym typeface="Calibri"/>
            </a:endParaRPr>
          </a:p>
          <a:p>
            <a:pPr indent="-361950" lvl="0" marL="361950" marR="0" rtl="0" algn="l">
              <a:lnSpc>
                <a:spcPct val="90000"/>
              </a:lnSpc>
              <a:spcBef>
                <a:spcPts val="640"/>
              </a:spcBef>
              <a:spcAft>
                <a:spcPts val="0"/>
              </a:spcAft>
              <a:buClr>
                <a:srgbClr val="003366"/>
              </a:buClr>
              <a:buSzPts val="3200"/>
              <a:buFont typeface="Arial"/>
              <a:buNone/>
            </a:pPr>
            <a:r>
              <a:rPr b="0" i="0" lang="nl-NL" sz="3200" u="none" cap="none" strike="noStrike">
                <a:solidFill>
                  <a:srgbClr val="003366"/>
                </a:solidFill>
                <a:latin typeface="Calibri"/>
                <a:ea typeface="Calibri"/>
                <a:cs typeface="Calibri"/>
                <a:sym typeface="Calibri"/>
              </a:rPr>
              <a:t>Kind loopt dan al minstens 6 maanden achter </a:t>
            </a:r>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25" name="Google Shape;525;p6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26" name="Google Shape;526;p65"/>
          <p:cNvSpPr/>
          <p:nvPr/>
        </p:nvSpPr>
        <p:spPr>
          <a:xfrm>
            <a:off x="684213" y="404813"/>
            <a:ext cx="7313612" cy="8540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Calibri"/>
              <a:ea typeface="Calibri"/>
              <a:cs typeface="Calibri"/>
              <a:sym typeface="Calibri"/>
            </a:endParaRPr>
          </a:p>
        </p:txBody>
      </p:sp>
      <p:sp>
        <p:nvSpPr>
          <p:cNvPr descr="data:image/jpeg;base64,/9j/4AAQSkZJRgABAQAAAQABAAD/2wCEAAkGBhQSERUUEhQVFRQUFRUWFxUUFxQWFRQYFRQVFxUVFRQXHCYeFxkjGhQUHy8gIycpLCwsFR4xNTAqNSYrLCkBCQoKDgwOGg8PGiwkHyQsLCwpKSksKSwsLCksLCwpLCksLCwpKSksLCwsLCksLCwsLCwsLCwsKSwsLCwpKSwpLP/AABEIAMgAyAMBIgACEQEDEQH/xAAcAAABBQEBAQAAAAAAAAAAAAAEAAIDBQYBBwj/xABEEAABAwIEAwUGAwQHCAMAAAABAAIRAyEEEjFBBVFhBiJxgZETMkKhwfBSsdEjYoLhB3KSorPC8RQVJFODk7LiFjND/8QAGgEAAgMBAQAAAAAAAAAAAAAAAgMAAQQFBv/EACYRAAICAgICAgEFAQAAAAAAAAABAhEDIRIxBEETMkIiI1FxgTP/2gAMAwEAAhEDEQA/APRKXuhExZDUvdCJGiUF6AqeEAeXblPpalSOUVI3KpKgpO3sq+LDulZnFrU8UHdKzGMFkjN2Ni/2n/YTwoqerx6gx2V1QB3IX9Y0WT4txcsHs2GCR3iNhy6KmZVygwHEn4tB6lNj0ZuBuMZ20w7JhxeRs0G/8RsqSt/SM6e7TYB1zOPqIWYo0S91wb2ESUsRgXtGh++iK10wljdXRp2f0kmb02n+0PqVdcK7Y0K5DSfZvOzyMp/qv09YXmZwpgE72/RQVKBEHY2PQoqTAaPbXBZzG++ViuF9ocRQIDHks3Y/vN8p08lpcDxUYgZoyuBhzeR6dCiSBqg6miGoemiGog0QY3RUWLbYq+xeipcWLFa4/U1dxQPwM6+JWjoBZvgfvO8VpcOkSMqCA2yY4KWLJpCWGD5LqRjE7KntaqKOsCScAkiIbKh7oRTdEHhj3Qi2mySRdEbkOD3iiHIUnvFRFsF4gO6VlMfVDWSVddpOP0sOz9o7vEWYPePXoOq8+r8RdXdL+40XazcA/E7qdgUrJHk0MxuoNFXjcXLjuS7xJJ0EJUA5zifw2veCo8U8MMtudfM/RXHZ7C5jBvu49dgEUpKMbKhHlKiz4PwsG7hfY72+yrwcJDhBHyRXDcIBt0V1Twqwbk7OmkoKjzXj/Z59MEhpLQdrx1VFh6OY2g850PivaqmHBELO8Q7J0iZDACeQT1lcFTM8sCm7R5vWw2T3o8iHeCM4ZjW03mSACACdhyKL7RdmzTaXskRcgbjeyzdR5IHMSDG4HMLTjmpbMmXG4Omb6i4ESCCOYMj1CJavPOz2MdTxDQO61xDXgSRB6eO69DaniENr05CrcThLaq2KFrUZKNTa0OWSlRW8J4aWuJ2V3RZC7QpwIUgCG7FjkgF1JUWMhOC4V0KEHhJcXVCGswhsjWaKuwbu6PBH0jZKIhryqjjOPFFj6h+FpPjyHqraqbrIdvsVlox+Mx6X+iG9BGDr4ovqGrU7zrEzF3bW2AsANoVY9znB0atOZzdyNz1KnpVZdkGt7+H1QeFJ9o8g3zR8yJUSLOgSLzLmlwOlxpG623ZLBRSa4i7r+W331WNwOANSoZENpmPE7AdSSF6TgsJo0mAAJjU9OgSPIl+Jo8aO+RaYao0akeqtaVUHRUvtaTLezkc9PG5Oqmw1UfCd9DqFnX6TY9l0YhD1ISL7KuxFYk2RykgVEqO01QCm7qCPWy8zMAnp+t1t+2dMsptdnkF4BAvEzusLVbaYteeQTsCpWZPJdtIJ4fivZPDhF7H6EctltMHjW1BLSDzXnRxJGnP5fUrS8IaWOpkE5T3TaDLriTN1q2jIaqVwtXGBSAIiDmpyaCnSrIOCS4CkoWIpBJJWQ6kuJKENRgT3R4KxomyrMCe6PBWVIpCIvZFiXxHjH6LH9vTmoEj3mnTk7RbLEsBEESDYjmsL2jwbW1IqVH+zMXmbD4TvbrKF6DR51h8zKjXEG2vXulOZFMuNjclvUnT8/kpahALnZu7JA/e5QELiKmYSJ5orso0PYOhnc57rhpt/WIu4+H1Xo1DDTpqvPex1UtLgdyD6iPovSMC6wWLL9zoYV+2qMl2g7FVar2PYGucM+b2hc5r88QY+GLiBCu+D8EFClTYSSW02tMm5cPed0B5dPFX9zoUPjhlG0mbkgAACS5xOyKU240SONKXL2zmKrAMtqsZ2jpVw1jqWdzcxzhgaXAZZBAdb3jp0Wrf7F1KRUaRHv525D/ETCjwlFwbO4sQb6fmLhLUnGVtDJQTjSZ54aFV9FjapDnPaS9uWDTOY5ZItMAHmDuqTE0iwlrgdbEb9V69ig1zYLYXmnbKlkdI0J9IBTseS5UjNlxcY2yhOVp2LryRoOg5nqjuH8UMtYdA9rrSdDy3VZQw0mOasTwVppudmIqME5TYWki/I3C10Ydm2wlUOuHZhf+YjUEciimrM9lqji91zlyiJufAnfeDyWmCNEOrqanIizoTgUxKVCD5XFxJQh1JNlJQhpsAe6FZ0SqnhzpYFZ0nJHpEXskrFeb9vsY5jiL+6co2mRc8xqfJejVzosb21ohwaHCznBs6ZcwImdtAowjzQiWC0mD53+/RRUahdDYgTFvFFY7CmmTTMhzTuCN/qgmVHTAHenff6SoS6NJhKrKdWm1p7xBJB1HeGvqvRuG1JAXh1PEOZWa8zIN59F65wPiAc1pHJZc0ONM2+PkUrRq2OUGLcI7225tHOeiZSxFlVcVovquAL8tP8IgEnYknWOSXeqHqNsJrVaThBaw+LQWmOhEIvBkZbfZWV/wDjbWuzMxNVxv3XVJFx8QIur7hZcKYD4zAC436qSVByWhcRAEled9o3h7qgdoA2PEG/0W143jwxji4wACT5BeZ8U4o2q4eya8k3dnGU+AHirwxblYjyJpRpglSW/qOqsMA3M/vPhpaASd9yB0lV2DYHuIIgj4dLzGi1HBsMQX2+ItHKG8vU+i3Uc6w/heGgvfBAcRlB1gAS48pIEDkrCUyU4JqBHpSmgpyss6lK4lKhDqS5KUqEEupsrqhDQ8MPcHgrBj7hVnCnfswiqlWC1I/FF/m0WFc6Ki43QDyA4AjkbgjqN1ePNgqrHH9oFYNnnfaHBeyrtc1pLcsCS5wbB1vJDbws/Xd382Ut5iRvyO46r1riWDa6kQQFiK3ZVrgYhogy4E2GtgbIJSUexkYtxtGJxsA6m+262vBK7msaReQJHM7kdVDhuxwzZjLo0LvzAFgrrDYA0/BJzZYtUh+DFJO2WWA4wHWny3Cu6FNrxe6zVbhrXX0dzFiojjK9EWLXjrY/JZEbbrs1FXBsaDZU2O402kCXOAA3J0VRiO0VV4izfC6pMXhKmId7KnTdWe6+UTYCO8To3UXNkyEOTpip5eMbQNxntS3EEtE5OZJbJGhMXI6eqreFvaXkiLWBv3jM/EZWt4V/RM8w7FVG0m7spw+p/E89xv8AeWw4RwHC4W+Gotzb1an7R/kXaeULZ8mPGuMTGseTI+UjzOpgy9/c2G0iHEzqrvgGIzU76tJBOziCbj71XpGF4tJggxeanwE7eG/Syq+0tVlamKlNzX+zdldlIMB+xj94W53VwzJyoqeFxKAFOCjaVKwLQIECuymlJWWOldTUlCHZSlclJQgpSRWCwXtATMQY+SSRLNFOmFxb6DuGYgZAlxTFgNB5FZ+nQe3QlPbQcfeJKnqhcp/qckaCn2qpWBK5/t7KlSQRCzz8D0UQwxBsSBvCl0VbejT43FA9xtzudh+pQjcO4C2XwLGOHzE/NNwLVZhqwzyOTs7GPDGMaA6OIYbVGZT+Klv40zb09FPU4TLczCKjebdR0c3UHoo69DomYUuZD6biNvTZw38ChUk/siOEluD/AMYO+g4aIPE0yRotjRoNxLC4gMqAwctxpIcRyN/TVVdfgr5gFp84mPFE8TW47QCzx6lpmMq4WNQiux7nUsY439m+k5jyNBBDmT/E2PMq3xmAc33mkeVvXRd4RTAB6n+SHk46YXFS6LipUz+9ZvLl4qLIXC05eW7vHkOiKY0HlKiqtdNiADqTePLQoaGoiq44WYBLjo0CYHMjQDxVRwfgjmue17hNSg9pAEAPFRrmR+Ia38VahoYe5cu1JIkxuSVLhcNTfUDnNzPbdpvlbF7SYJCJSd67F5Y2tGVYURQS4nTDazw0gtzEggyIN4t4puGXVTvZyumOqi6Ypa4UMoiDpSTZSlUQcuSuSuFQgZQxhp0nOAnvCZMBoykkk+APnCSi/wB3e3w9WmDBcWmb7Xi3OF1ZmsfJ8gm5pLiFQE9rQhDW7xRFN6fOPF0ZIS5KxOpoTHNgDq4fkjihOJN7oPJw+chKn9WPxfdBGDOis6arMKdEeyouad5dE7qchCcPOV9Rh3IcPMAH5j5on2yrcXU77S3XMB5OMX6b+Sv+gZaVs0/CWQ1xAHedr/VH6ym41h1B0uIG4/W6nwzA1oaNGiPHmfMyguN8RbSZmN3H3W/iI+nMroqKjCmcWbeSTr2Acax/7MNa4zU16N+LTmbeqAw9PKFDhWlxzOuTcn6eCsW04WHJNzdnUw4vijQ6nXITMRXtYifvZOMILHYgU2Pe1uZzWkoKb0hrkltjKlKmwh7zmdzfc+DRoPJBcV4xUeO4co+Z6dAs2eKve7M8yT6DoBsFoOC1KTmVH1oDWlgkz8WblrJARKLTFSyppgWFxYdbRw2+oRdPENabuA8SFdYbgWGeA9rZ5OaT8iUbQ7L0XOuDpz/kti8jW+zD8W9dGfNdrhLSCBqRJAUTWkmwJ8AtjT7N0m6Z/DO78gVO3hzG7R4uP5kqn5P8BrCjJs4RUImAPEqEYfKe+RE/DJ8fBX/GcdTohkQQ/NdozDukA/ms9TIqNdBhzZ1+XgUqWefpj4Ycf8HMRlzHIZbNp8NFHKfhuGvAygh7pNhY9bqIla8U+UTJlg4y60y14M6z/JcQ+BrFtOqQJIAgeqSw5/8AoyvlUElRDiBDgURScosaLKOhUXYzraZyfHl2iwlQ4z/639BPoQnMcpaTzcW7wy3gi/MFZWbE6dguGr2RAxSqXzTe5hkZTaeRu35EKfDPkrmyjTO/jnaRYmsq3F4mHCdnAnwnkpa+JvlZrueXTxUTcDNzJ8VUdOyTXKNI0lXtVTDe4C50CGwQPM7KmdnquL6hlx9ANmtGwXKOEARbWwmZMrmLxePHHv2OwzIRz3gCSq91WE/AUzVff3GmXdTs39eiCCcnSGZJKMbZ2C5xBtDG1APxNLy03BtED+0EVXYBSqNAtDh5RN+ZU2JEVqR/H7WifCowuafJ1NpUdXEDK8ukyGmwJN2AEDwIK6Ecah0ceeaU3s8noujyWr7MYY1qOJptdkLhSh4Elh75BA8l3inD6dUSYa7Z7QP7w3CI7F0zTNcOiA2mcwuCJqCR+izPWzTeqMq/tBUwdM4cnLVoVzcOf36ThJbAcBLYETqKhFoXqnZXEF7HS4uyvqNa5wLXZAQWNeDo4AwfDosxQ4rhBVfXc5pdUewgOYzNTyBsAZhMAy6evRans/iWONTI5rv2j3d0g+/ldcixJMnzTMk4uPRnxSTlSkFVOIszPDi4ZHZbHLcATffXwVVxTilMgANLoIN3PM3sBGhMxpuoeLYyk+qHGrlY0lrw0gOJDBDYIn8R6wENhuIYdjg5peWtdIDzJLi036xqOSX8kEuvQ15I39iLt+3KMPmAsaoMTAksMeCr+GgSANC0gjpsr/tBSp1m0XvbIBeWhx5huo30FlTOwoY7NT03bbu31b66JX2jZqhJWR1qlSmczCCIva48+dlJ/u55Ad3e9f3hvdPdhwWuDD3i42mYB3J8Lo1lgByAHpZMxTceis8U6sZwmiWl0xtoZ5pKenVXEjLJuVsGMUlQDXMtQNJyKc7uoFjrr0GfaPN4H+osKb1MChcOCSALkmAOp0Wn4fw8MGxdu7X+FvLxWSjejKdpaJaWVLd4ZXRsW3b4WJH8KEpYghhI12Wk41gM1KoDeYjoZtdY6hUix2+ws+aHs3+Ll1Rc4NsAfPqjmuCrKFVEB6wtHSi9B4qJrqqDNVRvxG3lqok2W5UiZ7i4w3/QcytRhqLabA1ugHmZ1J6rP8OewU2vJjOO8HwCbkZR4ED1V8alMt1LRAhzswHSCdfBdDDj4bZyM+Z5HS6RHxKpDWO3ZVpP6++A7+64oKvXYz2tNrspaHvE5iBABqtPkQ+JvcqQuDfxZdnZXSCT8J1Iuq3iby4tcWFudlaiS6BLn0nZLA85An/mQntWjLbTAhTc74Cw9R3T+nzVh2dova+pnbllrYOoMOOh80LwKsfY08wnuN1sdB6K7w1MbHyOq5076OjGg40GGJa0+IH1ROBpBtmgAQbNAH5IEA7FSUmgm4E+ASkq9BJR9E+I4fTcZcxs9QPvzUNPhdJpkNbItNpjlPJcqOI0UQxJKR8cb2g+Me6QL2mwucUwJs53u2+EKpw+Ce0OiDIgZiRHhCvsXUkBDinK0JuqQSpSspsPwt4J71yZNtUaygRqizShcmEUZPpgyS7CMHwoOaHZ4naF1DsxmW025LqGT30WlF+zN+27qFY+646p3VFQcvQ5ujy3j/Y0PAWTVmJytJ+g/NX2Dxg0nc+Op1Gyruy+DJpPfzIaP4RJ+ZCMNKb394wRYjSb+KxLs6NaGcVpGuTRaYYINZ+4a64pM/fcJk7N6kKl7Q9ni4e0pjvARkG7WiBH7wj0CusCKgfUAh7S5jo90y6nlI5f/m0/xKwxTwGkOY9toEiRJsO8JA81ct6Dg+LtHmmFxJGqP/2taXF9ladRxcbEmJbY8r89lC7sjTZM5naxJjbosjw2b4+RSKGk4vMNEn71VzwvBFpNpNr76aBT8O4cGuqQIu3ykaK8o0hqnYsaSsy5c0p69FNh6P7es3KJy0qgdFxnzsMHlLWnxJV7hszmA7jn0Vey2Ld+9hZ/7db/AN1a4R9iL2P6pjQuIJi6RcJ2+wVQ8QwmakQ6M1J7Xt1s+m8Fp++a1VVmo5/JZziejxoTB85AQN0W4lfwwDKY2c8X/de4fRWdMKn4dWBL4t+0qf4jj6K4ovWN9mtdBTKvNFUzO6CXQ+FdF3QW9pUBYZvHof1UlPEjf1UhEoXEJSBMQwx+iCbTdM53eByx+UqzfTO11AQDqEHEYpDG1OakBBCjNI7XTWvhWtdlPfRM2g07D0STqb1xUQ88q1oap8Dh3ESAVXV36LW8EuGNG5AXczvVHnvGhs1fBMLkwrG7wSfFxJ/RRYZ3dM6AulFYmtlby++aDoG3jr5rOuzaybhrc+UixcA8jlmAI9BA8lPxSr7Ok5x0BaLdXtH1VXwJhLKVzLWFh/6bnM/yBTdp2zRYz8dak0329o0n8lKJ6DqegPVPxYlqZh2Sxp0T6gJGqqgr0A4Z4zP00bv4KcVIOyCpyKhvq3lyP8lOb/EVIdCmwWpV/wCLo/vU8Qw2PJjwPVpVhhK8OcL3APLYfqqjiTQx1GoSe5WaPKqDTP8A5D0R2HYA+OmvgSP8qjsKLDK1bn+YWM47i/ev8L4jX7stViGg2j81heO1x7Rw5A/P/RA1bGgmA4oKdVzXCGkzI2zAEkjlJWqpVxAIMg6EXHqsFingVT0DP8NqMwvFTTs2S2RLbgdSDsVmnB3o1x2kbllXf8lKHyq7h+MbUZLTPMHUdCPqig773/mh2R9j/ad8DoT80VTrwhAbzvELuZWCWTKoK69gOoVb7RaDgBzMJN7q0uWiXRVOoOGkldFFx1afRamByCdA5IvjJzMmcC/ZpSWrJSU+JF/Iz58pVgXidF6B2PyvfI+BvzdYfVcSW7J2c3EkkX3EnyMvMx6/ylQElonWNjvewHnCSSFdsj7J+FtbTYGk3j1uS4z1cSfNRcdq91l9K9G83u8HbXVcSUjsKXRYYQxTH3un1TZJJQsrQJqD+q76qV3y5JJK4exbKztG7/h3H8LqTv7NVhR3tgKuo1P5z/mSSUkEhuIxMSZjS/8AILB42o3O8nWZvrPIBJJB7HkOryecH1aCiCzupJLDP7M34/qgjgrR7VrZImbjw08FoHOyuLXESN9AfDkkkgcnoKSsUpzaspJJhnHOctF2ad3D4riSKHZH0WYnN0U0riS0y7FIUriSSBhH/9k=" id="527" name="Google Shape;527;p65"/>
          <p:cNvSpPr/>
          <p:nvPr/>
        </p:nvSpPr>
        <p:spPr>
          <a:xfrm>
            <a:off x="0" y="-914400"/>
            <a:ext cx="1905000" cy="190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jpeg;base64,/9j/4AAQSkZJRgABAQAAAQABAAD/2wCEAAkGBhQSERUUEhQVFRQUFRUWFxUUFxQWFRQYFRQVFxUVFRQXHCYeFxkjGhQUHy8gIycpLCwsFR4xNTAqNSYrLCkBCQoKDgwOGg8PGiwkHyQsLCwpKSksKSwsLCksLCwpLCksLCwpKSksLCwsLCksLCwsLCwsLCwsKSwsLCwpKSwpLP/AABEIAMgAyAMBIgACEQEDEQH/xAAcAAABBQEBAQAAAAAAAAAAAAAEAAIDBQYBBwj/xABEEAABAwIEAwUGAwQHCAMAAAABAAIRAyEEEjFBBVFhBiJxgZETMkKhwfBSsdEjYoLhB3KSorPC8RQVJFODk7LiFjND/8QAGgEAAgMBAQAAAAAAAAAAAAAAAgMAAQQFBv/EACYRAAICAgICAgEFAQAAAAAAAAABAhEDIRIxBEETMkIiI1FxgTP/2gAMAwEAAhEDEQA/APRKXuhExZDUvdCJGiUF6AqeEAeXblPpalSOUVI3KpKgpO3sq+LDulZnFrU8UHdKzGMFkjN2Ni/2n/YTwoqerx6gx2V1QB3IX9Y0WT4txcsHs2GCR3iNhy6KmZVygwHEn4tB6lNj0ZuBuMZ20w7JhxeRs0G/8RsqSt/SM6e7TYB1zOPqIWYo0S91wb2ESUsRgXtGh++iK10wljdXRp2f0kmb02n+0PqVdcK7Y0K5DSfZvOzyMp/qv09YXmZwpgE72/RQVKBEHY2PQoqTAaPbXBZzG++ViuF9ocRQIDHks3Y/vN8p08lpcDxUYgZoyuBhzeR6dCiSBqg6miGoemiGog0QY3RUWLbYq+xeipcWLFa4/U1dxQPwM6+JWjoBZvgfvO8VpcOkSMqCA2yY4KWLJpCWGD5LqRjE7KntaqKOsCScAkiIbKh7oRTdEHhj3Qi2mySRdEbkOD3iiHIUnvFRFsF4gO6VlMfVDWSVddpOP0sOz9o7vEWYPePXoOq8+r8RdXdL+40XazcA/E7qdgUrJHk0MxuoNFXjcXLjuS7xJJ0EJUA5zifw2veCo8U8MMtudfM/RXHZ7C5jBvu49dgEUpKMbKhHlKiz4PwsG7hfY72+yrwcJDhBHyRXDcIBt0V1Twqwbk7OmkoKjzXj/Z59MEhpLQdrx1VFh6OY2g850PivaqmHBELO8Q7J0iZDACeQT1lcFTM8sCm7R5vWw2T3o8iHeCM4ZjW03mSACACdhyKL7RdmzTaXskRcgbjeyzdR5IHMSDG4HMLTjmpbMmXG4Omb6i4ESCCOYMj1CJavPOz2MdTxDQO61xDXgSRB6eO69DaniENr05CrcThLaq2KFrUZKNTa0OWSlRW8J4aWuJ2V3RZC7QpwIUgCG7FjkgF1JUWMhOC4V0KEHhJcXVCGswhsjWaKuwbu6PBH0jZKIhryqjjOPFFj6h+FpPjyHqraqbrIdvsVlox+Mx6X+iG9BGDr4ovqGrU7zrEzF3bW2AsANoVY9znB0atOZzdyNz1KnpVZdkGt7+H1QeFJ9o8g3zR8yJUSLOgSLzLmlwOlxpG623ZLBRSa4i7r+W331WNwOANSoZENpmPE7AdSSF6TgsJo0mAAJjU9OgSPIl+Jo8aO+RaYao0akeqtaVUHRUvtaTLezkc9PG5Oqmw1UfCd9DqFnX6TY9l0YhD1ISL7KuxFYk2RykgVEqO01QCm7qCPWy8zMAnp+t1t+2dMsptdnkF4BAvEzusLVbaYteeQTsCpWZPJdtIJ4fivZPDhF7H6EctltMHjW1BLSDzXnRxJGnP5fUrS8IaWOpkE5T3TaDLriTN1q2jIaqVwtXGBSAIiDmpyaCnSrIOCS4CkoWIpBJJWQ6kuJKENRgT3R4KxomyrMCe6PBWVIpCIvZFiXxHjH6LH9vTmoEj3mnTk7RbLEsBEESDYjmsL2jwbW1IqVH+zMXmbD4TvbrKF6DR51h8zKjXEG2vXulOZFMuNjclvUnT8/kpahALnZu7JA/e5QELiKmYSJ5orso0PYOhnc57rhpt/WIu4+H1Xo1DDTpqvPex1UtLgdyD6iPovSMC6wWLL9zoYV+2qMl2g7FVar2PYGucM+b2hc5r88QY+GLiBCu+D8EFClTYSSW02tMm5cPed0B5dPFX9zoUPjhlG0mbkgAACS5xOyKU240SONKXL2zmKrAMtqsZ2jpVw1jqWdzcxzhgaXAZZBAdb3jp0Wrf7F1KRUaRHv525D/ETCjwlFwbO4sQb6fmLhLUnGVtDJQTjSZ54aFV9FjapDnPaS9uWDTOY5ZItMAHmDuqTE0iwlrgdbEb9V69ig1zYLYXmnbKlkdI0J9IBTseS5UjNlxcY2yhOVp2LryRoOg5nqjuH8UMtYdA9rrSdDy3VZQw0mOasTwVppudmIqME5TYWki/I3C10Ydm2wlUOuHZhf+YjUEciimrM9lqji91zlyiJufAnfeDyWmCNEOrqanIizoTgUxKVCD5XFxJQh1JNlJQhpsAe6FZ0SqnhzpYFZ0nJHpEXskrFeb9vsY5jiL+6co2mRc8xqfJejVzosb21ohwaHCznBs6ZcwImdtAowjzQiWC0mD53+/RRUahdDYgTFvFFY7CmmTTMhzTuCN/qgmVHTAHenff6SoS6NJhKrKdWm1p7xBJB1HeGvqvRuG1JAXh1PEOZWa8zIN59F65wPiAc1pHJZc0ONM2+PkUrRq2OUGLcI7225tHOeiZSxFlVcVovquAL8tP8IgEnYknWOSXeqHqNsJrVaThBaw+LQWmOhEIvBkZbfZWV/wDjbWuzMxNVxv3XVJFx8QIur7hZcKYD4zAC436qSVByWhcRAEled9o3h7qgdoA2PEG/0W143jwxji4wACT5BeZ8U4o2q4eya8k3dnGU+AHirwxblYjyJpRpglSW/qOqsMA3M/vPhpaASd9yB0lV2DYHuIIgj4dLzGi1HBsMQX2+ItHKG8vU+i3Uc6w/heGgvfBAcRlB1gAS48pIEDkrCUyU4JqBHpSmgpyss6lK4lKhDqS5KUqEEupsrqhDQ8MPcHgrBj7hVnCnfswiqlWC1I/FF/m0WFc6Ki43QDyA4AjkbgjqN1ePNgqrHH9oFYNnnfaHBeyrtc1pLcsCS5wbB1vJDbws/Xd382Ut5iRvyO46r1riWDa6kQQFiK3ZVrgYhogy4E2GtgbIJSUexkYtxtGJxsA6m+262vBK7msaReQJHM7kdVDhuxwzZjLo0LvzAFgrrDYA0/BJzZYtUh+DFJO2WWA4wHWny3Cu6FNrxe6zVbhrXX0dzFiojjK9EWLXjrY/JZEbbrs1FXBsaDZU2O402kCXOAA3J0VRiO0VV4izfC6pMXhKmId7KnTdWe6+UTYCO8To3UXNkyEOTpip5eMbQNxntS3EEtE5OZJbJGhMXI6eqreFvaXkiLWBv3jM/EZWt4V/RM8w7FVG0m7spw+p/E89xv8AeWw4RwHC4W+Gotzb1an7R/kXaeULZ8mPGuMTGseTI+UjzOpgy9/c2G0iHEzqrvgGIzU76tJBOziCbj71XpGF4tJggxeanwE7eG/Syq+0tVlamKlNzX+zdldlIMB+xj94W53VwzJyoqeFxKAFOCjaVKwLQIECuymlJWWOldTUlCHZSlclJQgpSRWCwXtATMQY+SSRLNFOmFxb6DuGYgZAlxTFgNB5FZ+nQe3QlPbQcfeJKnqhcp/qckaCn2qpWBK5/t7KlSQRCzz8D0UQwxBsSBvCl0VbejT43FA9xtzudh+pQjcO4C2XwLGOHzE/NNwLVZhqwzyOTs7GPDGMaA6OIYbVGZT+Klv40zb09FPU4TLczCKjebdR0c3UHoo69DomYUuZD6biNvTZw38ChUk/siOEluD/AMYO+g4aIPE0yRotjRoNxLC4gMqAwctxpIcRyN/TVVdfgr5gFp84mPFE8TW47QCzx6lpmMq4WNQiux7nUsY439m+k5jyNBBDmT/E2PMq3xmAc33mkeVvXRd4RTAB6n+SHk46YXFS6LipUz+9ZvLl4qLIXC05eW7vHkOiKY0HlKiqtdNiADqTePLQoaGoiq44WYBLjo0CYHMjQDxVRwfgjmue17hNSg9pAEAPFRrmR+Ia38VahoYe5cu1JIkxuSVLhcNTfUDnNzPbdpvlbF7SYJCJSd67F5Y2tGVYURQS4nTDazw0gtzEggyIN4t4puGXVTvZyumOqi6Ypa4UMoiDpSTZSlUQcuSuSuFQgZQxhp0nOAnvCZMBoykkk+APnCSi/wB3e3w9WmDBcWmb7Xi3OF1ZmsfJ8gm5pLiFQE9rQhDW7xRFN6fOPF0ZIS5KxOpoTHNgDq4fkjihOJN7oPJw+chKn9WPxfdBGDOis6arMKdEeyouad5dE7qchCcPOV9Rh3IcPMAH5j5on2yrcXU77S3XMB5OMX6b+Sv+gZaVs0/CWQ1xAHedr/VH6ym41h1B0uIG4/W6nwzA1oaNGiPHmfMyguN8RbSZmN3H3W/iI+nMroqKjCmcWbeSTr2Acax/7MNa4zU16N+LTmbeqAw9PKFDhWlxzOuTcn6eCsW04WHJNzdnUw4vijQ6nXITMRXtYifvZOMILHYgU2Pe1uZzWkoKb0hrkltjKlKmwh7zmdzfc+DRoPJBcV4xUeO4co+Z6dAs2eKve7M8yT6DoBsFoOC1KTmVH1oDWlgkz8WblrJARKLTFSyppgWFxYdbRw2+oRdPENabuA8SFdYbgWGeA9rZ5OaT8iUbQ7L0XOuDpz/kti8jW+zD8W9dGfNdrhLSCBqRJAUTWkmwJ8AtjT7N0m6Z/DO78gVO3hzG7R4uP5kqn5P8BrCjJs4RUImAPEqEYfKe+RE/DJ8fBX/GcdTohkQQ/NdozDukA/ms9TIqNdBhzZ1+XgUqWefpj4Ycf8HMRlzHIZbNp8NFHKfhuGvAygh7pNhY9bqIla8U+UTJlg4y60y14M6z/JcQ+BrFtOqQJIAgeqSw5/8AoyvlUElRDiBDgURScosaLKOhUXYzraZyfHl2iwlQ4z/639BPoQnMcpaTzcW7wy3gi/MFZWbE6dguGr2RAxSqXzTe5hkZTaeRu35EKfDPkrmyjTO/jnaRYmsq3F4mHCdnAnwnkpa+JvlZrueXTxUTcDNzJ8VUdOyTXKNI0lXtVTDe4C50CGwQPM7KmdnquL6hlx9ANmtGwXKOEARbWwmZMrmLxePHHv2OwzIRz3gCSq91WE/AUzVff3GmXdTs39eiCCcnSGZJKMbZ2C5xBtDG1APxNLy03BtED+0EVXYBSqNAtDh5RN+ZU2JEVqR/H7WifCowuafJ1NpUdXEDK8ukyGmwJN2AEDwIK6Ecah0ceeaU3s8noujyWr7MYY1qOJptdkLhSh4Elh75BA8l3inD6dUSYa7Z7QP7w3CI7F0zTNcOiA2mcwuCJqCR+izPWzTeqMq/tBUwdM4cnLVoVzcOf36ThJbAcBLYETqKhFoXqnZXEF7HS4uyvqNa5wLXZAQWNeDo4AwfDosxQ4rhBVfXc5pdUewgOYzNTyBsAZhMAy6evRans/iWONTI5rv2j3d0g+/ldcixJMnzTMk4uPRnxSTlSkFVOIszPDi4ZHZbHLcATffXwVVxTilMgANLoIN3PM3sBGhMxpuoeLYyk+qHGrlY0lrw0gOJDBDYIn8R6wENhuIYdjg5peWtdIDzJLi036xqOSX8kEuvQ15I39iLt+3KMPmAsaoMTAksMeCr+GgSANC0gjpsr/tBSp1m0XvbIBeWhx5huo30FlTOwoY7NT03bbu31b66JX2jZqhJWR1qlSmczCCIva48+dlJ/u55Ad3e9f3hvdPdhwWuDD3i42mYB3J8Lo1lgByAHpZMxTceis8U6sZwmiWl0xtoZ5pKenVXEjLJuVsGMUlQDXMtQNJyKc7uoFjrr0GfaPN4H+osKb1MChcOCSALkmAOp0Wn4fw8MGxdu7X+FvLxWSjejKdpaJaWVLd4ZXRsW3b4WJH8KEpYghhI12Wk41gM1KoDeYjoZtdY6hUix2+ws+aHs3+Ll1Rc4NsAfPqjmuCrKFVEB6wtHSi9B4qJrqqDNVRvxG3lqok2W5UiZ7i4w3/QcytRhqLabA1ugHmZ1J6rP8OewU2vJjOO8HwCbkZR4ED1V8alMt1LRAhzswHSCdfBdDDj4bZyM+Z5HS6RHxKpDWO3ZVpP6++A7+64oKvXYz2tNrspaHvE5iBABqtPkQ+JvcqQuDfxZdnZXSCT8J1Iuq3iby4tcWFudlaiS6BLn0nZLA85An/mQntWjLbTAhTc74Cw9R3T+nzVh2dova+pnbllrYOoMOOh80LwKsfY08wnuN1sdB6K7w1MbHyOq5076OjGg40GGJa0+IH1ROBpBtmgAQbNAH5IEA7FSUmgm4E+ASkq9BJR9E+I4fTcZcxs9QPvzUNPhdJpkNbItNpjlPJcqOI0UQxJKR8cb2g+Me6QL2mwucUwJs53u2+EKpw+Ce0OiDIgZiRHhCvsXUkBDinK0JuqQSpSspsPwt4J71yZNtUaygRqizShcmEUZPpgyS7CMHwoOaHZ4naF1DsxmW025LqGT30WlF+zN+27qFY+646p3VFQcvQ5ujy3j/Y0PAWTVmJytJ+g/NX2Dxg0nc+Op1Gyruy+DJpPfzIaP4RJ+ZCMNKb394wRYjSb+KxLs6NaGcVpGuTRaYYINZ+4a64pM/fcJk7N6kKl7Q9ni4e0pjvARkG7WiBH7wj0CusCKgfUAh7S5jo90y6nlI5f/m0/xKwxTwGkOY9toEiRJsO8JA81ct6Dg+LtHmmFxJGqP/2taXF9ladRxcbEmJbY8r89lC7sjTZM5naxJjbosjw2b4+RSKGk4vMNEn71VzwvBFpNpNr76aBT8O4cGuqQIu3ykaK8o0hqnYsaSsy5c0p69FNh6P7es3KJy0qgdFxnzsMHlLWnxJV7hszmA7jn0Vey2Ld+9hZ/7db/AN1a4R9iL2P6pjQuIJi6RcJ2+wVQ8QwmakQ6M1J7Xt1s+m8Fp++a1VVmo5/JZziejxoTB85AQN0W4lfwwDKY2c8X/de4fRWdMKn4dWBL4t+0qf4jj6K4ovWN9mtdBTKvNFUzO6CXQ+FdF3QW9pUBYZvHof1UlPEjf1UhEoXEJSBMQwx+iCbTdM53eByx+UqzfTO11AQDqEHEYpDG1OakBBCjNI7XTWvhWtdlPfRM2g07D0STqb1xUQ88q1oap8Dh3ESAVXV36LW8EuGNG5AXczvVHnvGhs1fBMLkwrG7wSfFxJ/RRYZ3dM6AulFYmtlby++aDoG3jr5rOuzaybhrc+UixcA8jlmAI9BA8lPxSr7Ok5x0BaLdXtH1VXwJhLKVzLWFh/6bnM/yBTdp2zRYz8dak0329o0n8lKJ6DqegPVPxYlqZh2Sxp0T6gJGqqgr0A4Z4zP00bv4KcVIOyCpyKhvq3lyP8lOb/EVIdCmwWpV/wCLo/vU8Qw2PJjwPVpVhhK8OcL3APLYfqqjiTQx1GoSe5WaPKqDTP8A5D0R2HYA+OmvgSP8qjsKLDK1bn+YWM47i/ev8L4jX7stViGg2j81heO1x7Rw5A/P/RA1bGgmA4oKdVzXCGkzI2zAEkjlJWqpVxAIMg6EXHqsFingVT0DP8NqMwvFTTs2S2RLbgdSDsVmnB3o1x2kbllXf8lKHyq7h+MbUZLTPMHUdCPqig773/mh2R9j/ad8DoT80VTrwhAbzvELuZWCWTKoK69gOoVb7RaDgBzMJN7q0uWiXRVOoOGkldFFx1afRamByCdA5IvjJzMmcC/ZpSWrJSU+JF/Iz58pVgXidF6B2PyvfI+BvzdYfVcSW7J2c3EkkX3EnyMvMx6/ylQElonWNjvewHnCSSFdsj7J+FtbTYGk3j1uS4z1cSfNRcdq91l9K9G83u8HbXVcSUjsKXRYYQxTH3un1TZJJQsrQJqD+q76qV3y5JJK4exbKztG7/h3H8LqTv7NVhR3tgKuo1P5z/mSSUkEhuIxMSZjS/8AILB42o3O8nWZvrPIBJJB7HkOryecH1aCiCzupJLDP7M34/qgjgrR7VrZImbjw08FoHOyuLXESN9AfDkkkgcnoKSsUpzaspJJhnHOctF2ad3D4riSKHZH0WYnN0U0riS0y7FIUriSSBhH/9k=" id="528" name="Google Shape;528;p65"/>
          <p:cNvSpPr/>
          <p:nvPr/>
        </p:nvSpPr>
        <p:spPr>
          <a:xfrm>
            <a:off x="0" y="-914400"/>
            <a:ext cx="1905000" cy="190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t0.gstatic.com/images?q=tbn:ANd9GcRnOMUd770Omib0ZmQbNXD_yXHbJPFYHslZ9jrT2zLBen5g5ip51KOCE8UD" id="529" name="Google Shape;529;p65"/>
          <p:cNvPicPr preferRelativeResize="0"/>
          <p:nvPr/>
        </p:nvPicPr>
        <p:blipFill rotWithShape="1">
          <a:blip r:embed="rId3">
            <a:alphaModFix/>
          </a:blip>
          <a:srcRect b="0" l="0" r="0" t="0"/>
          <a:stretch/>
        </p:blipFill>
        <p:spPr>
          <a:xfrm>
            <a:off x="0" y="4941888"/>
            <a:ext cx="1568450" cy="19161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6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Waarom onderzoek op het AC</a:t>
            </a:r>
            <a:endParaRPr/>
          </a:p>
        </p:txBody>
      </p:sp>
      <p:sp>
        <p:nvSpPr>
          <p:cNvPr id="535" name="Google Shape;535;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36575" lvl="0" marL="536575" marR="0" rtl="0" algn="l">
              <a:lnSpc>
                <a:spcPct val="90000"/>
              </a:lnSpc>
              <a:spcBef>
                <a:spcPts val="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Audiologisch centrum is een gespecialiseerd centrum voor onderzoek naar gehoor en taal bij kinderen en volwassenen. </a:t>
            </a:r>
            <a:endParaRPr/>
          </a:p>
          <a:p>
            <a:pPr indent="-536575" lvl="0" marL="536575" marR="0" rtl="0" algn="l">
              <a:lnSpc>
                <a:spcPct val="90000"/>
              </a:lnSpc>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Het is noodzakelijk dat onderzoek wordt gedaan omdat moet worden gekeken </a:t>
            </a:r>
            <a:r>
              <a:rPr b="1" i="0" lang="nl-NL" sz="2400" u="none" cap="none" strike="noStrike">
                <a:solidFill>
                  <a:schemeClr val="dk2"/>
                </a:solidFill>
                <a:latin typeface="Calibri"/>
                <a:ea typeface="Calibri"/>
                <a:cs typeface="Calibri"/>
                <a:sym typeface="Calibri"/>
              </a:rPr>
              <a:t>of</a:t>
            </a:r>
            <a:r>
              <a:rPr b="0" i="0" lang="nl-NL" sz="2400" u="none" cap="none" strike="noStrike">
                <a:solidFill>
                  <a:schemeClr val="dk2"/>
                </a:solidFill>
                <a:latin typeface="Calibri"/>
                <a:ea typeface="Calibri"/>
                <a:cs typeface="Calibri"/>
                <a:sym typeface="Calibri"/>
              </a:rPr>
              <a:t> behandeling nodig is.</a:t>
            </a:r>
            <a:endParaRPr/>
          </a:p>
          <a:p>
            <a:pPr indent="-536575" lvl="0" marL="536575" marR="0" rtl="0" algn="l">
              <a:lnSpc>
                <a:spcPct val="90000"/>
              </a:lnSpc>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Op het AC wordt multidisciplinair onderzoek gedaan om de oorzaak van een achterblijvende taalontwikkeling vast te stellen.</a:t>
            </a:r>
            <a:endParaRPr/>
          </a:p>
          <a:p>
            <a:pPr indent="-536575" lvl="0" marL="536575" marR="0" rtl="0" algn="l">
              <a:lnSpc>
                <a:spcPct val="90000"/>
              </a:lnSpc>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Er wordt gehooronderzoek gedaan, logopedisch onderzoek, soms psychologisch onderzoek</a:t>
            </a:r>
            <a:endParaRPr/>
          </a:p>
          <a:p>
            <a:pPr indent="-536575" lvl="0" marL="536575" marR="0" rtl="0" algn="l">
              <a:lnSpc>
                <a:spcPct val="90000"/>
              </a:lnSpc>
              <a:spcBef>
                <a:spcPts val="480"/>
              </a:spcBef>
              <a:spcAft>
                <a:spcPts val="0"/>
              </a:spcAft>
              <a:buClr>
                <a:schemeClr val="dk2"/>
              </a:buClr>
              <a:buSzPts val="2400"/>
              <a:buFont typeface="Noto Sans Symbols"/>
              <a:buChar char="▪"/>
            </a:pPr>
            <a:r>
              <a:rPr b="0" i="0" lang="nl-NL" sz="2400" u="none" cap="none" strike="noStrike">
                <a:solidFill>
                  <a:schemeClr val="dk2"/>
                </a:solidFill>
                <a:latin typeface="Calibri"/>
                <a:ea typeface="Calibri"/>
                <a:cs typeface="Calibri"/>
                <a:sym typeface="Calibri"/>
              </a:rPr>
              <a:t>De oorzaak is bepalend voor de behandeling die eventueel moet gaan plaatsvinden.</a:t>
            </a:r>
            <a:endParaRPr/>
          </a:p>
        </p:txBody>
      </p:sp>
      <p:sp>
        <p:nvSpPr>
          <p:cNvPr id="536" name="Google Shape;536;p6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6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Verwijzing in speciale gevallen</a:t>
            </a:r>
            <a:endParaRPr/>
          </a:p>
        </p:txBody>
      </p:sp>
      <p:sp>
        <p:nvSpPr>
          <p:cNvPr id="542" name="Google Shape;542;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2000"/>
              <a:buFont typeface="Arial"/>
              <a:buNone/>
            </a:pPr>
            <a:r>
              <a:rPr b="0" i="0" lang="nl-NL" sz="2000" u="none" cap="none" strike="noStrike">
                <a:solidFill>
                  <a:schemeClr val="dk2"/>
                </a:solidFill>
                <a:latin typeface="Calibri"/>
                <a:ea typeface="Calibri"/>
                <a:cs typeface="Calibri"/>
                <a:sym typeface="Calibri"/>
              </a:rPr>
              <a:t>Wanneer een kind 0-1 score behaalt maar er is duidelijk sprake van andere voorliggende problematiek of een zeer sterk vermoeden daarvan (bijvoorbeeld  algehele ontwikkelingsachterstand, autistisch spectrum stoornis) kan een ander type verwijzing meer voor de hand liggen.</a:t>
            </a:r>
            <a:endParaRPr/>
          </a:p>
          <a:p>
            <a:pPr indent="0" lvl="0" marL="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127000" lvl="0" marL="0" marR="0" rtl="0" algn="l">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Deze problemen zijn geen aanleiding om het  kind niet te verwijzen.</a:t>
            </a:r>
            <a:endParaRPr/>
          </a:p>
          <a:p>
            <a:pPr indent="-127000" lvl="0" marL="0" marR="0" rtl="0" algn="l">
              <a:spcBef>
                <a:spcPts val="400"/>
              </a:spcBef>
              <a:spcAft>
                <a:spcPts val="0"/>
              </a:spcAft>
              <a:buClr>
                <a:schemeClr val="dk2"/>
              </a:buClr>
              <a:buSzPts val="2000"/>
              <a:buFont typeface="Noto Sans Symbols"/>
              <a:buChar char="✓"/>
            </a:pPr>
            <a:r>
              <a:rPr b="0" i="0" lang="nl-NL" sz="2000" u="none" cap="none" strike="noStrike">
                <a:solidFill>
                  <a:schemeClr val="dk2"/>
                </a:solidFill>
                <a:latin typeface="Calibri"/>
                <a:ea typeface="Calibri"/>
                <a:cs typeface="Calibri"/>
                <a:sym typeface="Calibri"/>
              </a:rPr>
              <a:t>Bij een 0-1 scorend kind dient altijd een verwijzing plaats te vinden.</a:t>
            </a:r>
            <a:endParaRPr/>
          </a:p>
        </p:txBody>
      </p:sp>
      <p:sp>
        <p:nvSpPr>
          <p:cNvPr id="543" name="Google Shape;543;p6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2.gstatic.com/images?q=tbn:ANd9GcRvgPTz00P1YicxxtbXKe5pyS8VlzrAl9LcgdvDbv0_uye1T9vT" id="544" name="Google Shape;544;p67"/>
          <p:cNvPicPr preferRelativeResize="0"/>
          <p:nvPr/>
        </p:nvPicPr>
        <p:blipFill rotWithShape="1">
          <a:blip r:embed="rId3">
            <a:alphaModFix/>
          </a:blip>
          <a:srcRect b="0" l="0" r="0" t="0"/>
          <a:stretch/>
        </p:blipFill>
        <p:spPr>
          <a:xfrm>
            <a:off x="-36513" y="4814888"/>
            <a:ext cx="1584326" cy="2359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Signalering op leeftijd 3 jaar</a:t>
            </a:r>
            <a:endParaRPr/>
          </a:p>
        </p:txBody>
      </p:sp>
      <p:sp>
        <p:nvSpPr>
          <p:cNvPr id="550" name="Google Shape;550;p68"/>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Kenmerk 45: Zegt “zinnen” van 3 of meer woorden (M).</a:t>
            </a:r>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Kenmerk 46: Is verstaanbaar voor bekenden (M).</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0" lvl="0" marL="0" marR="0" rtl="0" algn="l">
              <a:spcBef>
                <a:spcPts val="400"/>
              </a:spcBef>
              <a:spcAft>
                <a:spcPts val="0"/>
              </a:spcAft>
              <a:buClr>
                <a:schemeClr val="dk2"/>
              </a:buClr>
              <a:buSzPts val="2000"/>
              <a:buFont typeface="Arial"/>
              <a:buNone/>
            </a:pPr>
            <a:r>
              <a:rPr b="1" i="0" lang="nl-NL" sz="2000" u="none" cap="none" strike="noStrike">
                <a:solidFill>
                  <a:schemeClr val="dk2"/>
                </a:solidFill>
                <a:latin typeface="Calibri"/>
                <a:ea typeface="Calibri"/>
                <a:cs typeface="Calibri"/>
                <a:sym typeface="Calibri"/>
              </a:rPr>
              <a:t>Beoordeling:</a:t>
            </a:r>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Bij negatieve score op kenmerk 45 ongeacht score op kenmerk 46 &gt; AC.</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Bij negatieve score op kenmerk 46 en </a:t>
            </a:r>
            <a:r>
              <a:rPr b="0" i="0" lang="nl-NL" sz="2000" u="none" cap="none" strike="noStrike">
                <a:solidFill>
                  <a:srgbClr val="953734"/>
                </a:solidFill>
                <a:latin typeface="Calibri"/>
                <a:ea typeface="Calibri"/>
                <a:cs typeface="Calibri"/>
                <a:sym typeface="Calibri"/>
              </a:rPr>
              <a:t>geen</a:t>
            </a:r>
            <a:r>
              <a:rPr b="0" i="0" lang="nl-NL" sz="2000" u="none" cap="none" strike="noStrike">
                <a:solidFill>
                  <a:schemeClr val="dk2"/>
                </a:solidFill>
                <a:latin typeface="Calibri"/>
                <a:ea typeface="Calibri"/>
                <a:cs typeface="Calibri"/>
                <a:sym typeface="Calibri"/>
              </a:rPr>
              <a:t> negatieve bevindingen mbt verstaanbaarheid: </a:t>
            </a:r>
            <a:endParaRPr/>
          </a:p>
          <a:p>
            <a:pPr indent="0" lvl="1" marL="457200" marR="0" rtl="0" algn="l">
              <a:spcBef>
                <a:spcPts val="320"/>
              </a:spcBef>
              <a:spcAft>
                <a:spcPts val="0"/>
              </a:spcAft>
              <a:buClr>
                <a:schemeClr val="dk2"/>
              </a:buClr>
              <a:buSzPts val="1600"/>
              <a:buFont typeface="Arial"/>
              <a:buNone/>
            </a:pPr>
            <a:r>
              <a:rPr b="0" i="0" lang="nl-NL" sz="1600" u="none" cap="none" strike="noStrike">
                <a:solidFill>
                  <a:schemeClr val="dk2"/>
                </a:solidFill>
                <a:latin typeface="Calibri"/>
                <a:ea typeface="Calibri"/>
                <a:cs typeface="Calibri"/>
                <a:sym typeface="Calibri"/>
              </a:rPr>
              <a:t>&gt; Gehoorproblematiek uitsluiten en verwijzen naar logopedie.  </a:t>
            </a:r>
            <a:endParaRPr/>
          </a:p>
          <a:p>
            <a:pPr indent="0" lvl="1" marL="457200" marR="0" rtl="0" algn="l">
              <a:spcBef>
                <a:spcPts val="320"/>
              </a:spcBef>
              <a:spcAft>
                <a:spcPts val="0"/>
              </a:spcAft>
              <a:buClr>
                <a:schemeClr val="dk2"/>
              </a:buClr>
              <a:buSzPts val="1600"/>
              <a:buFont typeface="Arial"/>
              <a:buNone/>
            </a:pPr>
            <a:r>
              <a:rPr b="0" i="0" lang="nl-NL" sz="1600" u="none" cap="none" strike="noStrike">
                <a:solidFill>
                  <a:schemeClr val="dk2"/>
                </a:solidFill>
                <a:latin typeface="Calibri"/>
                <a:ea typeface="Calibri"/>
                <a:cs typeface="Calibri"/>
                <a:sym typeface="Calibri"/>
              </a:rPr>
              <a:t>&gt; Herbeoordeling door JGZ 4-6 maanden na verwijzing.</a:t>
            </a:r>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Bij negatieve score op kenmerk 46 en </a:t>
            </a:r>
            <a:r>
              <a:rPr b="0" i="0" lang="nl-NL" sz="2000" u="none" cap="none" strike="noStrike">
                <a:solidFill>
                  <a:srgbClr val="953734"/>
                </a:solidFill>
                <a:latin typeface="Calibri"/>
                <a:ea typeface="Calibri"/>
                <a:cs typeface="Calibri"/>
                <a:sym typeface="Calibri"/>
              </a:rPr>
              <a:t>wel</a:t>
            </a:r>
            <a:r>
              <a:rPr b="0" i="0" lang="nl-NL" sz="2000" u="none" cap="none" strike="noStrike">
                <a:solidFill>
                  <a:schemeClr val="dk2"/>
                </a:solidFill>
                <a:latin typeface="Calibri"/>
                <a:ea typeface="Calibri"/>
                <a:cs typeface="Calibri"/>
                <a:sym typeface="Calibri"/>
              </a:rPr>
              <a:t> negatieve bevindingen mbt verstaanbaarheid  (bijv. zorgen van ouders) &gt; verwijzing naar AC.</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Positief op beide kenmerken &gt; reguliere zorg.</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Signalering &gt; leeftijd 3 jaar</a:t>
            </a:r>
            <a:endParaRPr/>
          </a:p>
        </p:txBody>
      </p:sp>
      <p:sp>
        <p:nvSpPr>
          <p:cNvPr id="556" name="Google Shape;556;p69"/>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Conform Van Wiechen:</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Negatieve score &gt; kenmerk herhalen</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Onderzoeken wat de oorzaak kan zijn TOS of TOA</a:t>
            </a:r>
            <a:endParaRPr/>
          </a:p>
          <a:p>
            <a:pPr indent="-184150" lvl="1" marL="742950" marR="0" rtl="0" algn="l">
              <a:spcBef>
                <a:spcPts val="320"/>
              </a:spcBef>
              <a:spcAft>
                <a:spcPts val="0"/>
              </a:spcAft>
              <a:buClr>
                <a:schemeClr val="dk1"/>
              </a:buClr>
              <a:buSzPts val="1600"/>
              <a:buFont typeface="Arial"/>
              <a:buNone/>
            </a:pPr>
            <a:r>
              <a:t/>
            </a:r>
            <a:endParaRPr b="0" i="0" sz="16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Bij voornamelijk taalproblemen en geen andere problematiek &gt; AC.</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953734"/>
                </a:solidFill>
                <a:latin typeface="Calibri"/>
                <a:ea typeface="Calibri"/>
                <a:cs typeface="Calibri"/>
                <a:sym typeface="Calibri"/>
              </a:rPr>
              <a:t>Verwijzing</a:t>
            </a:r>
            <a:endParaRPr b="1" i="0" sz="4000" u="none" cap="none" strike="noStrike">
              <a:solidFill>
                <a:srgbClr val="953734"/>
              </a:solidFill>
              <a:latin typeface="Calibri"/>
              <a:ea typeface="Calibri"/>
              <a:cs typeface="Calibri"/>
              <a:sym typeface="Calibri"/>
            </a:endParaRPr>
          </a:p>
        </p:txBody>
      </p:sp>
      <p:sp>
        <p:nvSpPr>
          <p:cNvPr id="562" name="Google Shape;562;p7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Naar audiologisch centrum (zie hiervoor wanneer en waarom).</a:t>
            </a:r>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Naar integrale vroeghulp/medisch specialist/ jeugd GGZ/huisarts/wijkteam.</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Wanneer de (taal)problemen lijken voort te komen uit onderliggende (ontwikkelings)problematiek, medische problemen, gezinsproblemen etc etc.</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Niet naar AC verwijzen voor taaldiagnostiek als er duidelijk is dat er een ander voorliggend probleem is. </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Wel altijd naar AC verwijzen om eventuele gehoorproblemen uit te sluiten ook bij kinderen met vermoeden van andere problemen. Gehoorverlies uitsluiten altijd een must!</a:t>
            </a:r>
            <a:endParaRPr/>
          </a:p>
          <a:p>
            <a:pPr indent="-184150" lvl="1" marL="742950" marR="0" rtl="0" algn="l">
              <a:spcBef>
                <a:spcPts val="320"/>
              </a:spcBef>
              <a:spcAft>
                <a:spcPts val="0"/>
              </a:spcAft>
              <a:buClr>
                <a:schemeClr val="dk1"/>
              </a:buClr>
              <a:buSzPts val="1600"/>
              <a:buFont typeface="Arial"/>
              <a:buNone/>
            </a:pPr>
            <a:r>
              <a:t/>
            </a:r>
            <a:endParaRPr b="0" i="0" sz="1600" u="none" cap="none" strike="noStrike">
              <a:solidFill>
                <a:schemeClr val="dk2"/>
              </a:solidFill>
              <a:latin typeface="Calibri"/>
              <a:ea typeface="Calibri"/>
              <a:cs typeface="Calibri"/>
              <a:sym typeface="Calibri"/>
            </a:endParaRPr>
          </a:p>
          <a:p>
            <a:pPr indent="-342900" lvl="0" marL="342900" marR="0" rtl="0" algn="l">
              <a:spcBef>
                <a:spcPts val="400"/>
              </a:spcBef>
              <a:spcAft>
                <a:spcPts val="0"/>
              </a:spcAft>
              <a:buClr>
                <a:schemeClr val="dk2"/>
              </a:buClr>
              <a:buSzPts val="2000"/>
              <a:buFont typeface="Arial"/>
              <a:buChar char="•"/>
            </a:pPr>
            <a:r>
              <a:rPr b="0" i="0" lang="nl-NL" sz="2000" u="none" cap="none" strike="noStrike">
                <a:solidFill>
                  <a:schemeClr val="dk2"/>
                </a:solidFill>
                <a:latin typeface="Calibri"/>
                <a:ea typeface="Calibri"/>
                <a:cs typeface="Calibri"/>
                <a:sym typeface="Calibri"/>
              </a:rPr>
              <a:t>Naar VVE/Peuterspeelzaal vanaf 18 maanden</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Bij onvoldoende (kwalitatief goed) taalaanbod.</a:t>
            </a:r>
            <a:endParaRPr/>
          </a:p>
          <a:p>
            <a:pPr indent="-285750" lvl="1" marL="742950" marR="0" rtl="0" algn="l">
              <a:spcBef>
                <a:spcPts val="320"/>
              </a:spcBef>
              <a:spcAft>
                <a:spcPts val="0"/>
              </a:spcAft>
              <a:buClr>
                <a:schemeClr val="dk2"/>
              </a:buClr>
              <a:buSzPts val="1600"/>
              <a:buFont typeface="Arial"/>
              <a:buChar char="–"/>
            </a:pPr>
            <a:r>
              <a:rPr b="0" i="0" lang="nl-NL" sz="1600" u="none" cap="none" strike="noStrike">
                <a:solidFill>
                  <a:schemeClr val="dk2"/>
                </a:solidFill>
                <a:latin typeface="Calibri"/>
                <a:ea typeface="Calibri"/>
                <a:cs typeface="Calibri"/>
                <a:sym typeface="Calibri"/>
              </a:rPr>
              <a:t>Gezin behoort tot de doelgroepen van de gemeente.</a:t>
            </a:r>
            <a:endParaRPr b="0" i="0" sz="1600" u="none" cap="none" strike="noStrike">
              <a:solidFill>
                <a:schemeClr val="dk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descr="NSDSK-logo_groot.jpg" id="568" name="Google Shape;568;p71"/>
          <p:cNvPicPr preferRelativeResize="0"/>
          <p:nvPr>
            <p:ph idx="1" type="body"/>
          </p:nvPr>
        </p:nvPicPr>
        <p:blipFill rotWithShape="1">
          <a:blip r:embed="rId3">
            <a:alphaModFix/>
          </a:blip>
          <a:srcRect b="0" l="0" r="0" t="0"/>
          <a:stretch/>
        </p:blipFill>
        <p:spPr>
          <a:xfrm>
            <a:off x="1980507" y="2420923"/>
            <a:ext cx="5182985" cy="2884516"/>
          </a:xfrm>
          <a:prstGeom prst="rect">
            <a:avLst/>
          </a:prstGeom>
          <a:noFill/>
          <a:ln>
            <a:noFill/>
          </a:ln>
        </p:spPr>
      </p:pic>
      <p:pic>
        <p:nvPicPr>
          <p:cNvPr descr="C:\Users\nuilenburg\Desktop\Afbeelding1.jpg" id="569" name="Google Shape;569;p71"/>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570" name="Google Shape;570;p71"/>
          <p:cNvSpPr/>
          <p:nvPr/>
        </p:nvSpPr>
        <p:spPr>
          <a:xfrm>
            <a:off x="2627784" y="2021359"/>
            <a:ext cx="619268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nl-NL" sz="1600">
                <a:solidFill>
                  <a:schemeClr val="dk1"/>
                </a:solidFill>
                <a:latin typeface="Calibri"/>
                <a:ea typeface="Calibri"/>
                <a:cs typeface="Calibri"/>
                <a:sym typeface="Calibri"/>
              </a:rPr>
              <a:t>Voor vragen kunt u terecht bij Noëlle Uilenburg </a:t>
            </a:r>
            <a:endParaRPr/>
          </a:p>
          <a:p>
            <a:pPr indent="0" lvl="0" marL="0" marR="0" rtl="0" algn="l">
              <a:spcBef>
                <a:spcPts val="0"/>
              </a:spcBef>
              <a:spcAft>
                <a:spcPts val="0"/>
              </a:spcAft>
              <a:buNone/>
            </a:pPr>
            <a:r>
              <a:rPr b="1" i="1" lang="nl-NL" sz="1600" u="sng">
                <a:solidFill>
                  <a:schemeClr val="hlink"/>
                </a:solidFill>
                <a:latin typeface="Calibri"/>
                <a:ea typeface="Calibri"/>
                <a:cs typeface="Calibri"/>
                <a:sym typeface="Calibri"/>
                <a:hlinkClick r:id="rId5"/>
              </a:rPr>
              <a:t>nuilenburg@nsdsk.nl</a:t>
            </a:r>
            <a:r>
              <a:rPr b="1" i="1" lang="nl-NL" sz="1600">
                <a:solidFill>
                  <a:schemeClr val="dk1"/>
                </a:solidFill>
                <a:latin typeface="Calibri"/>
                <a:ea typeface="Calibri"/>
                <a:cs typeface="Calibri"/>
                <a:sym typeface="Calibri"/>
              </a:rPr>
              <a:t> </a:t>
            </a:r>
            <a:endParaRPr b="1" i="1" sz="1600">
              <a:solidFill>
                <a:schemeClr val="dk1"/>
              </a:solidFill>
              <a:latin typeface="Calibri"/>
              <a:ea typeface="Calibri"/>
              <a:cs typeface="Calibri"/>
              <a:sym typeface="Calibri"/>
            </a:endParaRPr>
          </a:p>
        </p:txBody>
      </p:sp>
      <p:pic>
        <p:nvPicPr>
          <p:cNvPr id="571" name="Google Shape;571;p71"/>
          <p:cNvPicPr preferRelativeResize="0"/>
          <p:nvPr/>
        </p:nvPicPr>
        <p:blipFill rotWithShape="1">
          <a:blip r:embed="rId6">
            <a:alphaModFix/>
          </a:blip>
          <a:srcRect b="0" l="0" r="0" t="0"/>
          <a:stretch/>
        </p:blipFill>
        <p:spPr>
          <a:xfrm>
            <a:off x="7236296" y="6457582"/>
            <a:ext cx="1883884" cy="374507"/>
          </a:xfrm>
          <a:prstGeom prst="rect">
            <a:avLst/>
          </a:prstGeom>
          <a:noFill/>
          <a:ln>
            <a:noFill/>
          </a:ln>
        </p:spPr>
      </p:pic>
      <p:pic>
        <p:nvPicPr>
          <p:cNvPr id="572" name="Google Shape;572;p71"/>
          <p:cNvPicPr preferRelativeResize="0"/>
          <p:nvPr/>
        </p:nvPicPr>
        <p:blipFill rotWithShape="1">
          <a:blip r:embed="rId7">
            <a:alphaModFix/>
          </a:blip>
          <a:srcRect b="0" l="0" r="0" t="0"/>
          <a:stretch/>
        </p:blipFill>
        <p:spPr>
          <a:xfrm>
            <a:off x="7236296" y="5661248"/>
            <a:ext cx="1901952" cy="7315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000" u="none" cap="none" strike="noStrike">
                <a:solidFill>
                  <a:srgbClr val="D46A72"/>
                </a:solidFill>
                <a:latin typeface="Calibri"/>
                <a:ea typeface="Calibri"/>
                <a:cs typeface="Calibri"/>
                <a:sym typeface="Calibri"/>
              </a:rPr>
              <a:t>Taalontwikkeling</a:t>
            </a:r>
            <a:endParaRPr/>
          </a:p>
        </p:txBody>
      </p:sp>
      <p:sp>
        <p:nvSpPr>
          <p:cNvPr id="129" name="Google Shape;129;p18"/>
          <p:cNvSpPr txBox="1"/>
          <p:nvPr>
            <p:ph idx="1" type="body"/>
          </p:nvPr>
        </p:nvSpPr>
        <p:spPr>
          <a:xfrm>
            <a:off x="457200" y="1916832"/>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None/>
            </a:pPr>
            <a:r>
              <a:rPr b="1" i="0" lang="nl-NL" sz="2000" u="none" cap="none" strike="noStrike">
                <a:solidFill>
                  <a:srgbClr val="006699"/>
                </a:solidFill>
                <a:latin typeface="Calibri"/>
                <a:ea typeface="Calibri"/>
                <a:cs typeface="Calibri"/>
                <a:sym typeface="Calibri"/>
              </a:rPr>
              <a:t>Belang van een goede taalontwikkeling</a:t>
            </a:r>
            <a:r>
              <a:rPr b="0" i="0" lang="nl-NL" sz="2000" u="none" cap="none" strike="noStrike">
                <a:solidFill>
                  <a:srgbClr val="333399"/>
                </a:solidFill>
                <a:latin typeface="Calibri"/>
                <a:ea typeface="Calibri"/>
                <a:cs typeface="Calibri"/>
                <a:sym typeface="Calibri"/>
              </a:rPr>
              <a:t> </a:t>
            </a:r>
            <a:endParaRPr/>
          </a:p>
          <a:p>
            <a:pPr indent="-552450" lvl="0" marL="55245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333399"/>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Taal is gebonden aan een kritische periode van 0-7 jaar</a:t>
            </a:r>
            <a:endParaRPr/>
          </a:p>
          <a:p>
            <a:pPr indent="-425450" lvl="0" marL="55245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Relatie met alle andere ontwikkelingsgebieden; cognitieve- en sociaal emotionele, motorische ontwikkeling</a:t>
            </a:r>
            <a:endParaRPr/>
          </a:p>
          <a:p>
            <a:pPr indent="-425450" lvl="0" marL="55245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Opvoedings- en leerproces verloopt via taal</a:t>
            </a:r>
            <a:endParaRPr/>
          </a:p>
          <a:p>
            <a:pPr indent="0" lvl="0" marL="0" marR="0" rtl="0" algn="l">
              <a:lnSpc>
                <a:spcPct val="90000"/>
              </a:lnSpc>
              <a:spcBef>
                <a:spcPts val="400"/>
              </a:spcBef>
              <a:spcAft>
                <a:spcPts val="0"/>
              </a:spcAft>
              <a:buClr>
                <a:srgbClr val="006699"/>
              </a:buClr>
              <a:buSzPts val="2000"/>
              <a:buFont typeface="Arial"/>
              <a:buNone/>
            </a:pPr>
            <a:r>
              <a:rPr b="0" i="0" lang="nl-NL" sz="2000" u="none" cap="none" strike="noStrike">
                <a:solidFill>
                  <a:srgbClr val="006699"/>
                </a:solidFill>
                <a:latin typeface="Calibri"/>
                <a:ea typeface="Calibri"/>
                <a:cs typeface="Calibri"/>
                <a:sym typeface="Calibri"/>
              </a:rPr>
              <a:t>				</a:t>
            </a:r>
            <a:endParaRPr/>
          </a:p>
        </p:txBody>
      </p:sp>
      <p:sp>
        <p:nvSpPr>
          <p:cNvPr id="130" name="Google Shape;130;p1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1200" u="none" cap="none" strike="noStrike">
                <a:solidFill>
                  <a:srgbClr val="888888"/>
                </a:solidFill>
                <a:latin typeface="Calibri"/>
                <a:ea typeface="Calibri"/>
                <a:cs typeface="Calibri"/>
                <a:sym typeface="Calibri"/>
              </a:rPr>
              <a:t>		</a:t>
            </a:r>
            <a:fld id="{00000000-1234-1234-1234-123412341234}" type="slidenum">
              <a:rPr b="0" i="0" lang="nl-N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descr="data:image/jpeg;base64,/9j/4AAQSkZJRgABAQAAAQABAAD/2wCEAAkGBhQSERQUExQWFBUUFRcUGBcYFxgXFxgYFxgXGBgVGBgXHCYeGBkjGhcXHy8gIycpLCwsFx8xNTAqNSYrLCkBCQoKDgwOGg8PGiwkHyQsLCwpLC8sKSwsLCwsLCwsLCwsLCwsLCwsLCwsLCwsKSwsLCwsLCwsLCwsLCwsLCwsLP/AABEIAMABBgMBIgACEQEDEQH/xAAcAAABBQEBAQAAAAAAAAAAAAADAQIEBQYABwj/xAA8EAABAgQEBAMHAwMDBAMAAAABAhEAAyExBBJBUQVhcYEGkaETIjKxwdHwFOHxQlJiFXKCByNDolOSsv/EABoBAAIDAQEAAAAAAAAAAAAAAAABAgMEBQb/xAAmEQACAwACAgEEAgMAAAAAAAAAAQIDESExBBJBFCIyURNhkaHR/9oADAMBAAIRAxEAPwD0NFLJs/Ivs0OQaaO1uX0hEqcXbm14QkbE6b16jSPNGYYmcW2OlPpBE1FSK6i0KUPy+vPpAJiCCag8n9d4j0AkyS5ck9nY86Q9C+lfKFlrJftT8tASgi7t1H8wuuhBmyuwHS0DnMWLV6fjw5ia+VawxZO9ekAwcyWClt4zwIQspuc0XiV5SfMvz2il4uMsxKkp+KhMVWcrUQaLWRNezkQOZPFiCH5V/aIMnEkXryzCGypi5imHupFykvX+0bn5RorpnPpFsapMnYdbqb5nTfZucWuHwiWdiRuxy02JofOMtiOOJlkolZSpNVF82XYqIBSk7AudhDeHcZXMOc/AQDmUoigurkHHeOtR4tcPy5ZcqUjf4RaAQEhPYD5gRLmy3FUpPdjFFgsamWgZiS5u50d+en8CHf6sFlpaAx/qIv5c43v1SGoN9ETimEQF1DPYFvQj5RHMsaH7xdo4F7X4yd7xFx3hdSATLJVyUX8to5fkeJ7tyikQlUvggiYAACCBvp/MPSsKsG5lvx4CkrSBmSw2p6w5GJejUFmdn2f9o5couLxlUotdkgzQCXZuV+3eO9qHGj6a94jkglgoij5dnO0H9qEOwDm5N+3KI6RDIpV/n9YFnBv1fW9+lIYqa5oLUcEP6wVBehJfsexo0G/Ah8tQIcHXz6tBTuXJd20feBqmJF76CB+1NWAGn79YNGPWskilRWthf1hDND/F7xfrXTlDS7OpRSGs7HufpD01FBS1abeZhiGkkU70q/cwgIfo5pW/1h6pe5r1oPzaOKbhn6VhfIhZZFXY9b2hfa9S1WAs70pHVo5aoo2kCejClfl1tXzh60MMFHRNW1blHQMocs5e51Ho0dE/ZgcFigJUR32tS46QVTkEAWoCQD3qYIZVz7v366QIgC+Xrpz6Qms7GIkKdyRUWanQVhxmhqhuv7UhiEk3CSNwenSGgjT9+pILREB6pBuH7W6Q3O9FX2/BaEKgOVq2P7wyai3vK8/pD4+BjFSQDa/5peBzpmrmg0/iscqcTz3GtNh+8QlYwAOTbWx7jrEGx4LiMQliQWAqa07iM7xLjOZeRAzK8kp5kxW8Z8RZ1KTL+EHK+5v6RWSp1CHZw5Ov4Y11VfMjXTVnLNJ/qKUJ973ulAo7DUD9n2hBjlTQMysqLBCaPyHIbtTrbMyppmKJFhQDYP8APWNVwThVM66BI7ACNql6mtR0jrlEgJCQhD+7LTQUFVHVR3UXNekWEnhBKGLkKoedCKcg/pFlwfhBmqM1YypNEj/HTzvF9iQlCX0A+UWJtrR4k8MniQoKQguWQx7Mx+XlGl8NTEtlNFI01Y1B6VvFHgk+0mKmG1hFgqUygoFlCxFxy6Q4zfZJ18YbaRihB/agxlpOOcXYwWVjyNY0K0zugusZwxEwWrGX4phjJBJoH7ecX2H4lHY3KsEKDg0iu6uFsf7K/V9SMomcQKsP8nBd9Kw9M5IYggkvqG5xT8Tlqwcxj70ldEk/0F/hrRusFlzczOlmF3Ad20EcC2LgzJZD1ZaiYg1AdqNz5auKRME3QUNPzvFfKce8SCAGYVbfb3ukHOJHStb1fkYgnnZUHSRUkPpUeg2jlzCr/EDnc7n1gSVBTAOWfcD0guT/ACI2H5SDtAJLlAmgD8hbXzgruXJ1oMr0ga1N7rkaOBW7tSCu3wl9XLDT1giAhZLO7aUZybtuYUqYPY9WbWsNymhKq7A0pcw0rJDhJLsdrWJP0hjFa7k66v8AQRybPlt3Hld+cJM90uyXdg5vavWEVNNixLXHqPVoNwQqUaVGppR/KFhkycxuBsGVQdI6DUMnBb0uOh8iTCTZqQKja+9u0CTmehvoXY9K0pW0NExb6N5/bbTaLd4DRywD8L6Xr+decDzqs41/j9+cdlAqB9e4TWEEsci+tQfzvFXIxpWNSBozv1/iIqykUqzU1iUyuvMMXD9oiYu2WiQdRQ9rh4T6HhDx05Te4Qd+2j9dYxvHeNqUyEukquAagC/UvaLfimaW+UlNHZwxbV2aMtgyStc1XvKJZO2z9A/rF9ENesvqjrAJw5JAAZgzPqo+p+8ECHUEjUOegFPrFl+nCW1sonc1L+kB4RKzTRvkD97xuTN8UW/hTguYZiKA06xrk4IKZB+BPvEbnQdIbwmQESwBEsLaJpE9JE7E5BFHxHEqmnIKJ1P0idPmxCWtoctZZCKCyUBIYUhyp8RVTojzCdIaLfQsxiIVGJaKxCy8FtWHoOCLaXi4sJGJcRljjWiXhOJF4kp4VTqLDxHhRMkqBrtyO8Yzg+MU2VRJyKyjYfeNyuYJksjUgx5kmeUTVVarEHcEj5NGLyY6YL4/abBM5RooWDhjc86ROkz7On3bOS1X5xR4THZgGIDPU25kB3i3locupQOr0ajfl45vyc8mpIVYN6b1JhxABqSVGwd/3iKCDoOoPXuOkFQsgEBD9K7Xewg7AMC11J6W5w5nLmttGHz5wNAAYs3Q9Taw89IVCDRx50FO/W8CAcwUXqQ3SlfrHOSGyqAbcE6NHS0GpASDW+9xpYUhgl/3KHR9NyQYHohxIB1YUAArc1LaQ2bihUAFnbYNT0hQkJLC7XLep0hDYqKOejn67WiQ0CmBr5i/JL938vpCQL9K5ej7VPctUHrHQYImoFHf/lU+oL+cFSHuW6X6nf5ViMCbll0091tahnhyVJUfgDagivUUqPsISaGGNC12q+hG1K+kNW/9LEagOO4YPDQuW2VraGle9IUpABYsBQ+7ZtmvEhgzatjZgQR3e3L5xAxNHFKVIqSOxtFgpIV8KnOrH5g26mImJFNSRdjX5xBk0Y/xDixkLF/L7xnsLOARm2TQd2+ZPlE/xbMIBYuNmYjqIzScSyAP8R6E/cR0vHh9pqpNMcW78m//ACYH4fntNr07Of2ikONYeQ8vww/h2LyrB0cGL3Hg1xfJ6jhsbpEwTnjMSJ5K0kah/kIv5AJEQTZbgeYqkQMRimsHiVPLBoqcTiwC1zsLxPll0UCmYhRvCIxheIOO4whHxzJaDsS59IEjE+0DpIUNCkuDFirJfyLo0Uma7QcyyxiBwV1XjTowQWloefDKpTfwZKZOAMPl8RbRKf8Acpj5VMSeMcHVLqBV7qoBz5mMFxHwni1zioIE0FVHmpFO6qdotjBP5wrstaXC09J4dxMKLWPVwehjLeI8H7LFKLHLMGcNSpuOr/OJfhXw1ikJAmZCNAVuR3b6xN8d4IjDomG8tTHoqnk7RltgU25OJX4eUl/8ho5H1uXfzi8wyEs5NRcZvWMlgsQsAF2S4sCX89KekaSXLSWINSHd/Pm/KORYuTlNF1JxAVYsRSoYV/aCJzmjt2PIWdvWK7DlyzMRYsGfcHeJqFWDsa1c1+THnFaZEKSU1KnYfjRyZYuR6k3sa/lYQzC4Avo9uupN4ekkhyp+T05u1ofYhV6l6O1CPJ/OESmt/eN7BhtTkYVnsKAuT525uBCJe3w1oABp2Hz7w8GPTLUGfqKAAbOfttAyASa5jZw3kNoemSHJJs4fN6tp0aFUAE1JrVjSw/e0SAGqjdHsPU2/DCw5TB2JBet2joTYaIZJ1ITYuGfmWqH+94cxNFFxpccr0YvpBlIs4fk4PfeBFCdS3cMGBh5gxFIAuvKRpQiuxZxA86nDFm5g+pr2YQ8nKAGzML0fmWMIuaSLAilQQ37decJvRg1za1SEnfNfrSIWJQKsQlW9X9CH/KRMUaatsSC1N9upiFiEioIFuTjz00aESMP4qkkpU7Zhq1D9GjGyJeZCtwH5UDNHoHibBugOOjCnSpc/zHm+IWUAp3L9tI6vi8xw0VMQYqnp5ROwRvsfSKSQXEX3CFhmN/ntGuxYjTBnpHh/DZpaDslvlGiCWEUvhiWEy6GhqBtyi9Z4yxZpKfiGJYGKFGHmzVEJSoJPxLZs3JL6RtP0iBVnPOsCmYda7MBF0cRPtZ0ea43wJOVOUoLRLQSKqJKmYOGAPPWLrgfhxGHUooUqYtVz8KE/7UDXqTGv/wBDf41E8h7o+8OXLRLDJAEWyubWMhCmEXq7BYKQJY5mJiuIiWA94qpfEQkk/wBUZeTj8XMmLM1kof3UgA063JaMntr4NSr/AGb88ZTMGVdR8oi/6HLVVKiOhjJY/CLnS8qFlFa8x/aYvOEzVS5YDmlK3ianLeRSrSWxL/B8JCf/ACKPJ2iH4qwftMJORvLJHVPvD1EJIx7s+kTF4gLDb0hzfBnnB/J5fwElSU1DNytGnwShLJAroBp1LxkOG4Vnr8JLpdrFo1OBV7jqCaPcvz1vHLv/ACOLJYy4QVGpIvpUl9W3/OcS065sxPypy+oiBLIGlnPL9unPlEyWSD8Tdw5v9resZSslIIAOV2Op0NTfaCy5PIDS9bjV9Ro8RRMZifefbSt2fnBEqTer3ajjYWpD0QdMqxezDRhbeu8OrYC92IB9etXDxyMQ6mTTUtcEci40h0tRItsa1f6G0T1AObWgAYgChLCxDU5w1LkuxAFqMKV1taGrWGOZiKAfViHa5hq15gQlNDrZrHW/SD2AICcx+iXO5qeZjo5a2FS71dn9NBHRNaAxKqkZSW6O3cmkEz7gA6U/h4QhTABRPID6mgHKGZzVy42LM+9t9vWI9DHmmgN+tNQfo8BVMe9NDuPT5x3sTdKm5ZU/NhA5pUDUlQ50vapDQnoxq1jV1NR6Aju9H5RGnVDVUNQWtp17wYzc3wqHYksedmpEeYskMTl6OK63EJEik4xIZNARm0cN/wDX7R5lx6TlmuzV/wDUx6xj0MLuNqV6HesedeLcCA5D+rvtHQ8SWSwsgZOUMqm0uIuuHzG5bfaK5MtSSLuQCOYPMRbYcoUGIynY27GOlY9RtrieheFsb/222jRonx534flqQpwpx1JjZ4Se8YH9rNcei0C3iWmcAIgptA5s2LVLCaWkmfjYq8bi3hJ0yK7ETCSeUCel6ih06UlWkFw2FAiKrFpQkqWQANTGO41/1MLlOHTyzq+giyNbl0hTsjBfcz0DDuFENSJs8ACkeHTvGWKVeaR0AEaLw14vmlkqdb0/cRa6ZRWlUboWPIm9lTSFVi1w02KXATM93BvF1LTGWRKb4MUZGXFTgkiq106k3i0waBZveF9qmza7RX4hB9vMUwIUtenO5JEWUiUzF6Cr72alB/Mc616zg2dss8NMcB1Pqws9bP8AN4kIXoAp9610etogJOupD01ewoLhrRKlrFcrmjOwDsDr12jPhSyWiY1AHaraPoLAbGDfqHIFmOwFQfPRqRASSzhiQHO/IUHSCy0vZhXnQWsda/jwtYiwTPKnqRVnamgfrColEhiWB/pseZcit4jGbcOkktobuTprT1giEVbMeZs7MGc2oOkPUxEqVmIDJSBu5J1uwtBSrRwGNG1P8aCIqCDmCTtrQJDOHbkYJmCQWAowDa1AJI0qYmmAZJy2SSbcqU0baOgcvEm5J6s16t+bx0GjGCYLJpvcVc7lgYT2adVN3p2FtdoVSgB7oCjs/wBQN4EUv7xYV10PKh9Iba+AEMu7KAF3qS3OnWsNM1YADpI3B07sIeZuxtyDvDVTAFVYP2J+8LRiTF3+dw3dvrAs2tRpUu4PN+tIcpda9rAno5DDoIjzQT8T9fdZqU1IHXaBEiLOQk2vsxY8w/atIyvHpAVStvz8FI1k5FAM2U6e83o5BEUfEgR7pZy7F2B7tU9IureMsieeiQTlAvLU3/EmhiRjhlGQhi7mH8SV7KcFtR2UN06j82iyxOCROCSVNstqEdd46yl0zpUv2RL4PhVBCVy1P/cnYxpsLPZucV3C+DiUoKQokKSxB11B/N4FxXjSZMwIIJetIoa9nwXtYjYImOIGuKzhXEgoARZ3gCDArlxA4lJKU0uYszAcQjMIlEu0808QcHxE01U6RYVCf56xRL8NTh/4yehBj1qZhmgKsOn+2NUbsQnTCfLPLMN4XnTFNly81flY9B8NeE0SQnUipJ1MWUuUNIsJCDEZWuQKuEOY9ijCZVgiJOLxQly1LP8ASH+w84OEgJjI+IuLha/ZA+6DU6FQsOYHz6RlsZnus9YgsMsKJLOd3736mvRon4dat7AggOHAfam/pFTh0NW4HT6xaIVR3vQXFafneOdM47LGQSAzhlCg0YvQHztElM0gUcHTnyD31iEF3JpsQ12ZzW9flE1AIKVEuSdW5kW6XiogwhICRR+R+fOlYelJuVCgsXAbs+4hEE8iwYCo0uRp/EIUqGZ/iYKD3uQ3MNSIsQSTKpfZjoBz0sB9YImW5DgGpqXFBuNy5rDVgAN0omjCgvCheQEUBJPU+r6iBoiEBCkq50SerMHOtWgyZjsw6t0sabhMBNLklgC7E1pQNTQQSUSAAyulWFt4a4YEo4hT0bKAKncu4p0ELEYhI+NdTo/IA26QsS1/v/YwkxGt2bcdy0BIL+95gqLcmIaETML/ABHozns4HlHBCSSymNyHI7tB2MUJqWYc/wCrooUr3gYRoTQ6O9RdjQjpWHqY3DnUgi3MCvpDCA+jUrb5/WGMZ7LKGah/KgAQwzHFKg6/tt3hSprEv1ADa0oPSGKQ4d6m1r1tet4Q0AnySBQAA390nrV4qZ8oMQBtSv1G28WM+QrUkED4nB69ByaIuJJ1FtQGFdX0icSaMjx3BuLNrv2iq4Zxk4d0rGeXtqOj6co02OD2+lozHEsJUx0KZrMZdGTi9Ro5XjnCJQ4UQR/TlU45WaMbjfEv6jElTZU2S9258zFQqTVURPZGOjCmCLJeRKSw9Y4JOzJFaiL6TjyKKjAeE+KghlFiKH7xsUYkEXBjJOOPDTCWrS5TiAYc8UqZwBoqJEvF7wjQmWVICvCv0gQxbbEQVONRu3WkJFikHkYQDSJYQGiuXxBA/rT5xF4vxNSMPMXLoUoJBI1baJayE5JLWQfFXiTKTJlH3/6j/bR2H+XyjNYU2Brlq/K/28orUuv36l6vUud33ctFhhTVtwwfzMUWJnJsm5vWW+GBfehp9KXtFiiUAVWoH2I17awLhfh+dMZiEJe6r9tYuV+EMQkEjLMCa+7cuL5fpGd0WNakUsjS1FmCjViRuklhz5xJlhlCvTdjfelBeIUkVII35VsXBfnTpEuUgvV92q2+VhanPWMjZUTEEgvVIe9S9NzpXTaOsAdA7A9q02A53gchTVNwHCaO4uLcwIIKVFSwIbny0FnMRfQh0pySUqINAXd9feEEkzGGYlwT7rs5D3HZi3KEEuoBS6mzHNqVUZ9G9IkSkB3JYn4RyAAencV5QkgBhDD3iQVULEakV13NmiT7IkkAlKW8zWwfn5x36llOUgaAvVqurpQwxMxJdRDl6Bm10qxNHgSDAyEIBqCSX+K9OvWEhoSUjMVMSb/TUCohYlucf8GcuQRo/MEAdKfWBkpLuGtqNdW06xyAdF9QwHrDnOoBIsaHqCRFmDG+yce6qj8vmN+8dkNqNt60em9CI4y9QhIPb5tAVFxZm+Wodm8jCAeUaV7Fm5MCBTvAlBLlgxo9LtuB94eUch3+hDw1YIsA/MuzaOQSIQEWeQRUvsApm8tOrxXz9moNW11GhidPmFviKfIiuh182hmC4RMnlk0QLrL6aAXUe8WVxc3keSSM5jlhqfjwDhnhOdiySgBKRdSqB9hqTHqfCvDUmTUICl6rUAT20T2i59kGoI7FXiZ+TLEfPXGP+n2Jw2Za0BSP7kFwBzFxGY/T1NNbR9UTUJCXMZPjngxGJnJM5KQgMQEDKs/4rVchzpGt1tdDPCuESgJ6XsX7x6Pw5SWHujyEek4LwphZaQlGHlAf7Ek+agSYbiPB+GVX2SUn/Gnpb0iudLkXVWKPDMItUk0ISTyAJ9Ijrwif6UrHRx843qPCqE2JbZh9PtBU+H5evzipUTNP1EDzGfLmC2buB94hqlziWr6fePXR4dlf2gxJk8KQmyQOgAixUP5IvyV8HnHA/C85SgVIKRqpTOP+LxtcH4YlsM4z2obOK26xdZUp2HlCe3/tD+gi6NUUZ52ykNVw2WpBQUJKSGKcobyjMI8Fy5EzNLSnJWv9Sauzk2jUpUdfLSC+0BvEpQTKiol4BN8oPMBj3idhEAEjoYlezSeUCUggg3+ogSwNKXjvhVM4laDkWQxH9JO5bWMzicBOkKOZJYkAK+K96vs8eglTLbcQ9UoKBBDxjv8AChZyuGQcdPO0TAB/dlFTRidfVolIUApTv0obsbbcosuL+EmSTI3zZO70J70ijRiapcZSHGVQIOr7tpSOJdROqWSKmsLCVMaocBhVmfqdTT1hZZSwLksTvzPPziImYSCT8RzZW0ZxfRhXuYlSzYAUyu7Od2HIRQhD5ag5VVW52q1AeYPreCTJhcB7XZhdquSSOn4RpKiA5Y5XZmIO4pZtIUTUpFKs9C/nsbX2EPRj5qAWbbW++o5x0dJQkXdarlnPLYtaEgwWaMo/vBzoRffeCAqGo7A+TQKcQWysd9Qe0PSqmiTve+l3ixfomhVKIqnuAKjnUOIH7c3AYvvQ9aOPKHKJ0PmCwPWATVVFSO5r059oGIKVq0oBeyh3djA1JWpXuh1KZmYk2o1PWOkoUpWVBd7vQAb2rp6RpuE8PRLFDmUbqP02jT4/jSuf9DS0hYLwzLSypgClXYUSPqYtRNSkAAAAaARKUmIeIw8d6umFayKLUkiTKmgwVoqTOIFInyJriLRjZksqUA9EmvP+IlFAMCQtg+8RlYyrQBhOyQrQEYjSDJU8AjimGlEEeEgAEcONh5Qn6YbDygzRzwDBCSNh5Q4S4I8c8ADDKEMOH2gzx0ICKqSRCZtCIlPDJkt4AIeIS2U7H0NIf7Vl9QIZPFCOUCXM95J5QAWLxR+IuAicnMgNMSDlO/IxaylOYlZhELK42R9ZCa080w4UhRzIbL7rqfMWYn3XpypE6XNCqg1KcobzoT+c4ufFHEsJLKUzlNMNQE/GRUPzFGrGdXMQlIKFEoUXTYGmhAoY895Hiyp1p6itwa5JjqA05C7Df6xJHuuVZcx/alO8QZROZwORBa76QfIC5NGa16OGflGRaIeRmqVKrsSlhtUR0OQtL1DADUAepvaEiXrohs0gJPu08z+0V6cTksosbcuRYGNIvhiBv5xCVwdJU+YjSNL8aw0fwSK1eIeuYGvIjuLxHAVMUAn4udm52YRejgaNVLL/AOUHw3C5ct8qQHudT1icfEk39wfTyb5I/AuEEPnmIBLUSoEto+0X6eGAfCpQ7vEAyk7CFl49UtQBLoJqSajauojrUesF6pFjpxcE7MpFFVG8OmLpDlzAoNvEAzGcRtKRxYIJhMPiP+2/IxA4njMsk7mgiNw7HZpeXZMRJpcF1icSwA5QDBl1PtETFTos8BJZI8zAPpBZUskuYlJLQwrAgRnQESWFw/NEITIMkK2MMQfNCEwwS1Q4SzAAmaOzQvszCGUYAFCodAjLMNKlDQwgCqTAysiGHFEQv6kG8ADZ1Q4itmLYp5OPKJ5S1qiKrHrZYG5f7/KACzw62ENxmMypp8RoB9YiIxEVwx2eYpVGByhthr5xXZP1RZXD2ZHxPhWXNczBmUS5Vq+/KKvGeF50pI9iQsJf3VOD2IvGrl4iCZxGGcFJYaZQ9uGYSXjVpUQsEWpR3cVo8WcieVJNAAT22Jp0i+xnDJc340gnQ6jvFdN8OqBdExwzMqn/ALJ+0c6zxZL8eTPKl/AOZigA3vGujHS9rVjoGqRPFDL7j33hIzuqT+GUeslwX02fAQt4AuZD5So7p0g6JphxnxFmqaI5xMMaWkyZiWiNiMSCCIgYjG6RXzsfziOkvQ0vBuKFaCks6Dl6hqH82iRi5uu0YfgvEcuLb/5ElPcVH1jULxTpPSNtctiYrYesuAHEJzrQjQBz9IjYGblmlHIns4io4zxX2aVrJYlgOloZ4YxK58wEAqIQ3rr5CJMSNQmZnmhPONNLswEVHDOEJlHPMVmUdBYfeJ83iOgpARfJLEjc+UPASNPOKo47nDTj4NI4y4/UR36iKQ44wxWNVC9kLC9/Uw39RGfVj1bQM8QVEfdBhpP1Md+sjPoxCzy6wvtlxT9VXuey/wAjwv8A9XDhi4oBiV7GCJxiton/ADw/aFhe/qXhqgk3H0ioTjjBBj4sU0+gJysPqlXYxW8TwZWx+FaXbY8oN+uhTjgaGohjM7P4iUJWSKpDMaV2iuwM7KkCD+N5WVAmpYpChn3bQ/mkUEji4IvGa7lmujhGrkY2LDDznD7/ACjHy8fzi7wmOpFBfhdGYYVE0xDk4tzE5BieCYVCo6BPHRHCJ//Z" id="131" name="Google Shape;131;p18"/>
          <p:cNvSpPr/>
          <p:nvPr/>
        </p:nvSpPr>
        <p:spPr>
          <a:xfrm>
            <a:off x="0" y="-893763"/>
            <a:ext cx="2495550" cy="1828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jpeg;base64,/9j/4AAQSkZJRgABAQAAAQABAAD/2wCEAAkGBhQSERQUExQWFBUUFRcUGBcYFxgXFxgYFxgXGBgVGBgXHCYeGBkjGhcXHy8gIycpLCwsFx8xNTAqNSYrLCkBCQoKDgwOGg8PGiwkHyQsLCwpLC8sKSwsLCwsLCwsLCwsLCwsLCwsLCwsLCwsKSwsLCwsLCwsLCwsLCwsLCwsLP/AABEIAMABBgMBIgACEQEDEQH/xAAcAAABBQEBAQAAAAAAAAAAAAADAQIEBQYABwj/xAA8EAABAgQEBAMHAwMDBAMAAAABAhEAAyExBBJBUQVhcYEGkaETIjKxwdHwFOHxQlJiFXKCByNDolOSsv/EABoBAAIDAQEAAAAAAAAAAAAAAAABAgMEBQb/xAAmEQACAwACAgEEAgMAAAAAAAAAAQIDESExBBJBFCIyURNhkaHR/9oADAMBAAIRAxEAPwD0NFLJs/Ivs0OQaaO1uX0hEqcXbm14QkbE6b16jSPNGYYmcW2OlPpBE1FSK6i0KUPy+vPpAJiCCag8n9d4j0AkyS5ck9nY86Q9C+lfKFlrJftT8tASgi7t1H8wuuhBmyuwHS0DnMWLV6fjw5ia+VawxZO9ekAwcyWClt4zwIQspuc0XiV5SfMvz2il4uMsxKkp+KhMVWcrUQaLWRNezkQOZPFiCH5V/aIMnEkXryzCGypi5imHupFykvX+0bn5RorpnPpFsapMnYdbqb5nTfZucWuHwiWdiRuxy02JofOMtiOOJlkolZSpNVF82XYqIBSk7AudhDeHcZXMOc/AQDmUoigurkHHeOtR4tcPy5ZcqUjf4RaAQEhPYD5gRLmy3FUpPdjFFgsamWgZiS5u50d+en8CHf6sFlpaAx/qIv5c43v1SGoN9ETimEQF1DPYFvQj5RHMsaH7xdo4F7X4yd7xFx3hdSATLJVyUX8to5fkeJ7tyikQlUvggiYAACCBvp/MPSsKsG5lvx4CkrSBmSw2p6w5GJejUFmdn2f9o5couLxlUotdkgzQCXZuV+3eO9qHGj6a94jkglgoij5dnO0H9qEOwDm5N+3KI6RDIpV/n9YFnBv1fW9+lIYqa5oLUcEP6wVBehJfsexo0G/Ah8tQIcHXz6tBTuXJd20feBqmJF76CB+1NWAGn79YNGPWskilRWthf1hDND/F7xfrXTlDS7OpRSGs7HufpD01FBS1abeZhiGkkU70q/cwgIfo5pW/1h6pe5r1oPzaOKbhn6VhfIhZZFXY9b2hfa9S1WAs70pHVo5aoo2kCejClfl1tXzh60MMFHRNW1blHQMocs5e51Ho0dE/ZgcFigJUR32tS46QVTkEAWoCQD3qYIZVz7v366QIgC+Xrpz6Qms7GIkKdyRUWanQVhxmhqhuv7UhiEk3CSNwenSGgjT9+pILREB6pBuH7W6Q3O9FX2/BaEKgOVq2P7wyai3vK8/pD4+BjFSQDa/5peBzpmrmg0/iscqcTz3GtNh+8QlYwAOTbWx7jrEGx4LiMQliQWAqa07iM7xLjOZeRAzK8kp5kxW8Z8RZ1KTL+EHK+5v6RWSp1CHZw5Ov4Y11VfMjXTVnLNJ/qKUJ973ulAo7DUD9n2hBjlTQMysqLBCaPyHIbtTrbMyppmKJFhQDYP8APWNVwThVM66BI7ACNql6mtR0jrlEgJCQhD+7LTQUFVHVR3UXNekWEnhBKGLkKoedCKcg/pFlwfhBmqM1YypNEj/HTzvF9iQlCX0A+UWJtrR4k8MniQoKQguWQx7Mx+XlGl8NTEtlNFI01Y1B6VvFHgk+0mKmG1hFgqUygoFlCxFxy6Q4zfZJ18YbaRihB/agxlpOOcXYwWVjyNY0K0zugusZwxEwWrGX4phjJBJoH7ecX2H4lHY3KsEKDg0iu6uFsf7K/V9SMomcQKsP8nBd9Kw9M5IYggkvqG5xT8Tlqwcxj70ldEk/0F/hrRusFlzczOlmF3Ad20EcC2LgzJZD1ZaiYg1AdqNz5auKRME3QUNPzvFfKce8SCAGYVbfb3ukHOJHStb1fkYgnnZUHSRUkPpUeg2jlzCr/EDnc7n1gSVBTAOWfcD0guT/ACI2H5SDtAJLlAmgD8hbXzgruXJ1oMr0ga1N7rkaOBW7tSCu3wl9XLDT1giAhZLO7aUZybtuYUqYPY9WbWsNymhKq7A0pcw0rJDhJLsdrWJP0hjFa7k66v8AQRybPlt3Hld+cJM90uyXdg5vavWEVNNixLXHqPVoNwQqUaVGppR/KFhkycxuBsGVQdI6DUMnBb0uOh8iTCTZqQKja+9u0CTmehvoXY9K0pW0NExb6N5/bbTaLd4DRywD8L6Xr+decDzqs41/j9+cdlAqB9e4TWEEsci+tQfzvFXIxpWNSBozv1/iIqykUqzU1iUyuvMMXD9oiYu2WiQdRQ9rh4T6HhDx05Te4Qd+2j9dYxvHeNqUyEukquAagC/UvaLfimaW+UlNHZwxbV2aMtgyStc1XvKJZO2z9A/rF9ENesvqjrAJw5JAAZgzPqo+p+8ECHUEjUOegFPrFl+nCW1sonc1L+kB4RKzTRvkD97xuTN8UW/hTguYZiKA06xrk4IKZB+BPvEbnQdIbwmQESwBEsLaJpE9JE7E5BFHxHEqmnIKJ1P0idPmxCWtoctZZCKCyUBIYUhyp8RVTojzCdIaLfQsxiIVGJaKxCy8FtWHoOCLaXi4sJGJcRljjWiXhOJF4kp4VTqLDxHhRMkqBrtyO8Yzg+MU2VRJyKyjYfeNyuYJksjUgx5kmeUTVVarEHcEj5NGLyY6YL4/abBM5RooWDhjc86ROkz7On3bOS1X5xR4THZgGIDPU25kB3i3locupQOr0ajfl45vyc8mpIVYN6b1JhxABqSVGwd/3iKCDoOoPXuOkFQsgEBD9K7Xewg7AMC11J6W5w5nLmttGHz5wNAAYs3Q9Taw89IVCDRx50FO/W8CAcwUXqQ3SlfrHOSGyqAbcE6NHS0GpASDW+9xpYUhgl/3KHR9NyQYHohxIB1YUAArc1LaQ2bihUAFnbYNT0hQkJLC7XLep0hDYqKOejn67WiQ0CmBr5i/JL938vpCQL9K5ej7VPctUHrHQYImoFHf/lU+oL+cFSHuW6X6nf5ViMCbll0091tahnhyVJUfgDagivUUqPsISaGGNC12q+hG1K+kNW/9LEagOO4YPDQuW2VraGle9IUpABYsBQ+7ZtmvEhgzatjZgQR3e3L5xAxNHFKVIqSOxtFgpIV8KnOrH5g26mImJFNSRdjX5xBk0Y/xDixkLF/L7xnsLOARm2TQd2+ZPlE/xbMIBYuNmYjqIzScSyAP8R6E/cR0vHh9pqpNMcW78m//ACYH4fntNr07Of2ikONYeQ8vww/h2LyrB0cGL3Hg1xfJ6jhsbpEwTnjMSJ5K0kah/kIv5AJEQTZbgeYqkQMRimsHiVPLBoqcTiwC1zsLxPll0UCmYhRvCIxheIOO4whHxzJaDsS59IEjE+0DpIUNCkuDFirJfyLo0Uma7QcyyxiBwV1XjTowQWloefDKpTfwZKZOAMPl8RbRKf8Acpj5VMSeMcHVLqBV7qoBz5mMFxHwni1zioIE0FVHmpFO6qdotjBP5wrstaXC09J4dxMKLWPVwehjLeI8H7LFKLHLMGcNSpuOr/OJfhXw1ikJAmZCNAVuR3b6xN8d4IjDomG8tTHoqnk7RltgU25OJX4eUl/8ho5H1uXfzi8wyEs5NRcZvWMlgsQsAF2S4sCX89KekaSXLSWINSHd/Pm/KORYuTlNF1JxAVYsRSoYV/aCJzmjt2PIWdvWK7DlyzMRYsGfcHeJqFWDsa1c1+THnFaZEKSU1KnYfjRyZYuR6k3sa/lYQzC4Avo9uupN4ekkhyp+T05u1ofYhV6l6O1CPJ/OESmt/eN7BhtTkYVnsKAuT525uBCJe3w1oABp2Hz7w8GPTLUGfqKAAbOfttAyASa5jZw3kNoemSHJJs4fN6tp0aFUAE1JrVjSw/e0SAGqjdHsPU2/DCw5TB2JBet2joTYaIZJ1ITYuGfmWqH+94cxNFFxpccr0YvpBlIs4fk4PfeBFCdS3cMGBh5gxFIAuvKRpQiuxZxA86nDFm5g+pr2YQ8nKAGzML0fmWMIuaSLAilQQ37decJvRg1za1SEnfNfrSIWJQKsQlW9X9CH/KRMUaatsSC1N9upiFiEioIFuTjz00aESMP4qkkpU7Zhq1D9GjGyJeZCtwH5UDNHoHibBugOOjCnSpc/zHm+IWUAp3L9tI6vi8xw0VMQYqnp5ROwRvsfSKSQXEX3CFhmN/ntGuxYjTBnpHh/DZpaDslvlGiCWEUvhiWEy6GhqBtyi9Z4yxZpKfiGJYGKFGHmzVEJSoJPxLZs3JL6RtP0iBVnPOsCmYda7MBF0cRPtZ0ea43wJOVOUoLRLQSKqJKmYOGAPPWLrgfhxGHUooUqYtVz8KE/7UDXqTGv/wBDf41E8h7o+8OXLRLDJAEWyubWMhCmEXq7BYKQJY5mJiuIiWA94qpfEQkk/wBUZeTj8XMmLM1kof3UgA063JaMntr4NSr/AGb88ZTMGVdR8oi/6HLVVKiOhjJY/CLnS8qFlFa8x/aYvOEzVS5YDmlK3ianLeRSrSWxL/B8JCf/ACKPJ2iH4qwftMJORvLJHVPvD1EJIx7s+kTF4gLDb0hzfBnnB/J5fwElSU1DNytGnwShLJAroBp1LxkOG4Vnr8JLpdrFo1OBV7jqCaPcvz1vHLv/ACOLJYy4QVGpIvpUl9W3/OcS065sxPypy+oiBLIGlnPL9unPlEyWSD8Tdw5v9resZSslIIAOV2Op0NTfaCy5PIDS9bjV9Ro8RRMZifefbSt2fnBEqTer3ajjYWpD0QdMqxezDRhbeu8OrYC92IB9etXDxyMQ6mTTUtcEci40h0tRItsa1f6G0T1AObWgAYgChLCxDU5w1LkuxAFqMKV1taGrWGOZiKAfViHa5hq15gQlNDrZrHW/SD2AICcx+iXO5qeZjo5a2FS71dn9NBHRNaAxKqkZSW6O3cmkEz7gA6U/h4QhTABRPID6mgHKGZzVy42LM+9t9vWI9DHmmgN+tNQfo8BVMe9NDuPT5x3sTdKm5ZU/NhA5pUDUlQ50vapDQnoxq1jV1NR6Aju9H5RGnVDVUNQWtp17wYzc3wqHYksedmpEeYskMTl6OK63EJEik4xIZNARm0cN/wDX7R5lx6TlmuzV/wDUx6xj0MLuNqV6HesedeLcCA5D+rvtHQ8SWSwsgZOUMqm0uIuuHzG5bfaK5MtSSLuQCOYPMRbYcoUGIynY27GOlY9RtrieheFsb/222jRonx534flqQpwpx1JjZ4Se8YH9rNcei0C3iWmcAIgptA5s2LVLCaWkmfjYq8bi3hJ0yK7ETCSeUCel6ih06UlWkFw2FAiKrFpQkqWQANTGO41/1MLlOHTyzq+giyNbl0hTsjBfcz0DDuFENSJs8ACkeHTvGWKVeaR0AEaLw14vmlkqdb0/cRa6ZRWlUboWPIm9lTSFVi1w02KXATM93BvF1LTGWRKb4MUZGXFTgkiq106k3i0waBZveF9qmza7RX4hB9vMUwIUtenO5JEWUiUzF6Cr72alB/Mc616zg2dss8NMcB1Pqws9bP8AN4kIXoAp9610etogJOupD01ewoLhrRKlrFcrmjOwDsDr12jPhSyWiY1AHaraPoLAbGDfqHIFmOwFQfPRqRASSzhiQHO/IUHSCy0vZhXnQWsda/jwtYiwTPKnqRVnamgfrColEhiWB/pseZcit4jGbcOkktobuTprT1giEVbMeZs7MGc2oOkPUxEqVmIDJSBu5J1uwtBSrRwGNG1P8aCIqCDmCTtrQJDOHbkYJmCQWAowDa1AJI0qYmmAZJy2SSbcqU0baOgcvEm5J6s16t+bx0GjGCYLJpvcVc7lgYT2adVN3p2FtdoVSgB7oCjs/wBQN4EUv7xYV10PKh9Iba+AEMu7KAF3qS3OnWsNM1YADpI3B07sIeZuxtyDvDVTAFVYP2J+8LRiTF3+dw3dvrAs2tRpUu4PN+tIcpda9rAno5DDoIjzQT8T9fdZqU1IHXaBEiLOQk2vsxY8w/atIyvHpAVStvz8FI1k5FAM2U6e83o5BEUfEgR7pZy7F2B7tU9IureMsieeiQTlAvLU3/EmhiRjhlGQhi7mH8SV7KcFtR2UN06j82iyxOCROCSVNstqEdd46yl0zpUv2RL4PhVBCVy1P/cnYxpsLPZucV3C+DiUoKQokKSxB11B/N4FxXjSZMwIIJetIoa9nwXtYjYImOIGuKzhXEgoARZ3gCDArlxA4lJKU0uYszAcQjMIlEu0808QcHxE01U6RYVCf56xRL8NTh/4yehBj1qZhmgKsOn+2NUbsQnTCfLPLMN4XnTFNly81flY9B8NeE0SQnUipJ1MWUuUNIsJCDEZWuQKuEOY9ijCZVgiJOLxQly1LP8ASH+w84OEgJjI+IuLha/ZA+6DU6FQsOYHz6RlsZnus9YgsMsKJLOd3736mvRon4dat7AggOHAfam/pFTh0NW4HT6xaIVR3vQXFafneOdM47LGQSAzhlCg0YvQHztElM0gUcHTnyD31iEF3JpsQ12ZzW9flE1AIKVEuSdW5kW6XiogwhICRR+R+fOlYelJuVCgsXAbs+4hEE8iwYCo0uRp/EIUqGZ/iYKD3uQ3MNSIsQSTKpfZjoBz0sB9YImW5DgGpqXFBuNy5rDVgAN0omjCgvCheQEUBJPU+r6iBoiEBCkq50SerMHOtWgyZjsw6t0sabhMBNLklgC7E1pQNTQQSUSAAyulWFt4a4YEo4hT0bKAKncu4p0ELEYhI+NdTo/IA26QsS1/v/YwkxGt2bcdy0BIL+95gqLcmIaETML/ABHozns4HlHBCSSymNyHI7tB2MUJqWYc/wCrooUr3gYRoTQ6O9RdjQjpWHqY3DnUgi3MCvpDCA+jUrb5/WGMZ7LKGah/KgAQwzHFKg6/tt3hSprEv1ADa0oPSGKQ4d6m1r1tet4Q0AnySBQAA390nrV4qZ8oMQBtSv1G28WM+QrUkED4nB69ByaIuJJ1FtQGFdX0icSaMjx3BuLNrv2iq4Zxk4d0rGeXtqOj6co02OD2+lozHEsJUx0KZrMZdGTi9Ro5XjnCJQ4UQR/TlU45WaMbjfEv6jElTZU2S9258zFQqTVURPZGOjCmCLJeRKSw9Y4JOzJFaiL6TjyKKjAeE+KghlFiKH7xsUYkEXBjJOOPDTCWrS5TiAYc8UqZwBoqJEvF7wjQmWVICvCv0gQxbbEQVONRu3WkJFikHkYQDSJYQGiuXxBA/rT5xF4vxNSMPMXLoUoJBI1baJayE5JLWQfFXiTKTJlH3/6j/bR2H+XyjNYU2Brlq/K/28orUuv36l6vUud33ctFhhTVtwwfzMUWJnJsm5vWW+GBfehp9KXtFiiUAVWoH2I17awLhfh+dMZiEJe6r9tYuV+EMQkEjLMCa+7cuL5fpGd0WNakUsjS1FmCjViRuklhz5xJlhlCvTdjfelBeIUkVII35VsXBfnTpEuUgvV92q2+VhanPWMjZUTEEgvVIe9S9NzpXTaOsAdA7A9q02A53gchTVNwHCaO4uLcwIIKVFSwIbny0FnMRfQh0pySUqINAXd9feEEkzGGYlwT7rs5D3HZi3KEEuoBS6mzHNqVUZ9G9IkSkB3JYn4RyAAencV5QkgBhDD3iQVULEakV13NmiT7IkkAlKW8zWwfn5x36llOUgaAvVqurpQwxMxJdRDl6Bm10qxNHgSDAyEIBqCSX+K9OvWEhoSUjMVMSb/TUCohYlucf8GcuQRo/MEAdKfWBkpLuGtqNdW06xyAdF9QwHrDnOoBIsaHqCRFmDG+yce6qj8vmN+8dkNqNt60em9CI4y9QhIPb5tAVFxZm+Wodm8jCAeUaV7Fm5MCBTvAlBLlgxo9LtuB94eUch3+hDw1YIsA/MuzaOQSIQEWeQRUvsApm8tOrxXz9moNW11GhidPmFviKfIiuh182hmC4RMnlk0QLrL6aAXUe8WVxc3keSSM5jlhqfjwDhnhOdiySgBKRdSqB9hqTHqfCvDUmTUICl6rUAT20T2i59kGoI7FXiZ+TLEfPXGP+n2Jw2Za0BSP7kFwBzFxGY/T1NNbR9UTUJCXMZPjngxGJnJM5KQgMQEDKs/4rVchzpGt1tdDPCuESgJ6XsX7x6Pw5SWHujyEek4LwphZaQlGHlAf7Ek+agSYbiPB+GVX2SUn/Gnpb0iudLkXVWKPDMItUk0ISTyAJ9Ijrwif6UrHRx843qPCqE2JbZh9PtBU+H5evzipUTNP1EDzGfLmC2buB94hqlziWr6fePXR4dlf2gxJk8KQmyQOgAixUP5IvyV8HnHA/C85SgVIKRqpTOP+LxtcH4YlsM4z2obOK26xdZUp2HlCe3/tD+gi6NUUZ52ykNVw2WpBQUJKSGKcobyjMI8Fy5EzNLSnJWv9Sauzk2jUpUdfLSC+0BvEpQTKiol4BN8oPMBj3idhEAEjoYlezSeUCUggg3+ogSwNKXjvhVM4laDkWQxH9JO5bWMzicBOkKOZJYkAK+K96vs8eglTLbcQ9UoKBBDxjv8AChZyuGQcdPO0TAB/dlFTRidfVolIUApTv0obsbbcosuL+EmSTI3zZO70J70ijRiapcZSHGVQIOr7tpSOJdROqWSKmsLCVMaocBhVmfqdTT1hZZSwLksTvzPPziImYSCT8RzZW0ZxfRhXuYlSzYAUyu7Od2HIRQhD5ag5VVW52q1AeYPreCTJhcB7XZhdquSSOn4RpKiA5Y5XZmIO4pZtIUTUpFKs9C/nsbX2EPRj5qAWbbW++o5x0dJQkXdarlnPLYtaEgwWaMo/vBzoRffeCAqGo7A+TQKcQWysd9Qe0PSqmiTve+l3ixfomhVKIqnuAKjnUOIH7c3AYvvQ9aOPKHKJ0PmCwPWATVVFSO5r059oGIKVq0oBeyh3djA1JWpXuh1KZmYk2o1PWOkoUpWVBd7vQAb2rp6RpuE8PRLFDmUbqP02jT4/jSuf9DS0hYLwzLSypgClXYUSPqYtRNSkAAAAaARKUmIeIw8d6umFayKLUkiTKmgwVoqTOIFInyJriLRjZksqUA9EmvP+IlFAMCQtg+8RlYyrQBhOyQrQEYjSDJU8AjimGlEEeEgAEcONh5Qn6YbDygzRzwDBCSNh5Q4S4I8c8ADDKEMOH2gzx0ICKqSRCZtCIlPDJkt4AIeIS2U7H0NIf7Vl9QIZPFCOUCXM95J5QAWLxR+IuAicnMgNMSDlO/IxaylOYlZhELK42R9ZCa080w4UhRzIbL7rqfMWYn3XpypE6XNCqg1KcobzoT+c4ufFHEsJLKUzlNMNQE/GRUPzFGrGdXMQlIKFEoUXTYGmhAoY895Hiyp1p6itwa5JjqA05C7Df6xJHuuVZcx/alO8QZROZwORBa76QfIC5NGa16OGflGRaIeRmqVKrsSlhtUR0OQtL1DADUAepvaEiXrohs0gJPu08z+0V6cTksosbcuRYGNIvhiBv5xCVwdJU+YjSNL8aw0fwSK1eIeuYGvIjuLxHAVMUAn4udm52YRejgaNVLL/AOUHw3C5ct8qQHudT1icfEk39wfTyb5I/AuEEPnmIBLUSoEto+0X6eGAfCpQ7vEAyk7CFl49UtQBLoJqSajauojrUesF6pFjpxcE7MpFFVG8OmLpDlzAoNvEAzGcRtKRxYIJhMPiP+2/IxA4njMsk7mgiNw7HZpeXZMRJpcF1icSwA5QDBl1PtETFTos8BJZI8zAPpBZUskuYlJLQwrAgRnQESWFw/NEITIMkK2MMQfNCEwwS1Q4SzAAmaOzQvszCGUYAFCodAjLMNKlDQwgCqTAysiGHFEQv6kG8ADZ1Q4itmLYp5OPKJ5S1qiKrHrZYG5f7/KACzw62ENxmMypp8RoB9YiIxEVwx2eYpVGByhthr5xXZP1RZXD2ZHxPhWXNczBmUS5Vq+/KKvGeF50pI9iQsJf3VOD2IvGrl4iCZxGGcFJYaZQ9uGYSXjVpUQsEWpR3cVo8WcieVJNAAT22Jp0i+xnDJc340gnQ6jvFdN8OqBdExwzMqn/ALJ+0c6zxZL8eTPKl/AOZigA3vGujHS9rVjoGqRPFDL7j33hIzuqT+GUeslwX02fAQt4AuZD5So7p0g6JphxnxFmqaI5xMMaWkyZiWiNiMSCCIgYjG6RXzsfziOkvQ0vBuKFaCks6Dl6hqH82iRi5uu0YfgvEcuLb/5ElPcVH1jULxTpPSNtctiYrYesuAHEJzrQjQBz9IjYGblmlHIns4io4zxX2aVrJYlgOloZ4YxK58wEAqIQ3rr5CJMSNQmZnmhPONNLswEVHDOEJlHPMVmUdBYfeJ83iOgpARfJLEjc+UPASNPOKo47nDTj4NI4y4/UR36iKQ44wxWNVC9kLC9/Uw39RGfVj1bQM8QVEfdBhpP1Md+sjPoxCzy6wvtlxT9VXuey/wAjwv8A9XDhi4oBiV7GCJxiton/ADw/aFhe/qXhqgk3H0ioTjjBBj4sU0+gJysPqlXYxW8TwZWx+FaXbY8oN+uhTjgaGohjM7P4iUJWSKpDMaV2iuwM7KkCD+N5WVAmpYpChn3bQ/mkUEji4IvGa7lmujhGrkY2LDDznD7/ACjHy8fzi7wmOpFBfhdGYYVE0xDk4tzE5BieCYVCo6BPHRHCJ//Z" id="132" name="Google Shape;132;p18"/>
          <p:cNvSpPr/>
          <p:nvPr/>
        </p:nvSpPr>
        <p:spPr>
          <a:xfrm>
            <a:off x="0" y="-893763"/>
            <a:ext cx="2495550" cy="1828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jpeg;base64,/9j/4AAQSkZJRgABAQAAAQABAAD/2wCEAAkGBhQSERQUExQWFBUUFRcUGBcYFxgXFxgYFxgXGBgVGBgXHCYeGBkjGhcXHy8gIycpLCwsFx8xNTAqNSYrLCkBCQoKDgwOGg8PGiwkHyQsLCwpLC8sKSwsLCwsLCwsLCwsLCwsLCwsLCwsLCwsKSwsLCwsLCwsLCwsLCwsLCwsLP/AABEIAMABBgMBIgACEQEDEQH/xAAcAAABBQEBAQAAAAAAAAAAAAADAQIEBQYABwj/xAA8EAABAgQEBAMHAwMDBAMAAAABAhEAAyExBBJBUQVhcYEGkaETIjKxwdHwFOHxQlJiFXKCByNDolOSsv/EABoBAAIDAQEAAAAAAAAAAAAAAAABAgMEBQb/xAAmEQACAwACAgEEAgMAAAAAAAAAAQIDESExBBJBFCIyURNhkaHR/9oADAMBAAIRAxEAPwD0NFLJs/Ivs0OQaaO1uX0hEqcXbm14QkbE6b16jSPNGYYmcW2OlPpBE1FSK6i0KUPy+vPpAJiCCag8n9d4j0AkyS5ck9nY86Q9C+lfKFlrJftT8tASgi7t1H8wuuhBmyuwHS0DnMWLV6fjw5ia+VawxZO9ekAwcyWClt4zwIQspuc0XiV5SfMvz2il4uMsxKkp+KhMVWcrUQaLWRNezkQOZPFiCH5V/aIMnEkXryzCGypi5imHupFykvX+0bn5RorpnPpFsapMnYdbqb5nTfZucWuHwiWdiRuxy02JofOMtiOOJlkolZSpNVF82XYqIBSk7AudhDeHcZXMOc/AQDmUoigurkHHeOtR4tcPy5ZcqUjf4RaAQEhPYD5gRLmy3FUpPdjFFgsamWgZiS5u50d+en8CHf6sFlpaAx/qIv5c43v1SGoN9ETimEQF1DPYFvQj5RHMsaH7xdo4F7X4yd7xFx3hdSATLJVyUX8to5fkeJ7tyikQlUvggiYAACCBvp/MPSsKsG5lvx4CkrSBmSw2p6w5GJejUFmdn2f9o5couLxlUotdkgzQCXZuV+3eO9qHGj6a94jkglgoij5dnO0H9qEOwDm5N+3KI6RDIpV/n9YFnBv1fW9+lIYqa5oLUcEP6wVBehJfsexo0G/Ah8tQIcHXz6tBTuXJd20feBqmJF76CB+1NWAGn79YNGPWskilRWthf1hDND/F7xfrXTlDS7OpRSGs7HufpD01FBS1abeZhiGkkU70q/cwgIfo5pW/1h6pe5r1oPzaOKbhn6VhfIhZZFXY9b2hfa9S1WAs70pHVo5aoo2kCejClfl1tXzh60MMFHRNW1blHQMocs5e51Ho0dE/ZgcFigJUR32tS46QVTkEAWoCQD3qYIZVz7v366QIgC+Xrpz6Qms7GIkKdyRUWanQVhxmhqhuv7UhiEk3CSNwenSGgjT9+pILREB6pBuH7W6Q3O9FX2/BaEKgOVq2P7wyai3vK8/pD4+BjFSQDa/5peBzpmrmg0/iscqcTz3GtNh+8QlYwAOTbWx7jrEGx4LiMQliQWAqa07iM7xLjOZeRAzK8kp5kxW8Z8RZ1KTL+EHK+5v6RWSp1CHZw5Ov4Y11VfMjXTVnLNJ/qKUJ973ulAo7DUD9n2hBjlTQMysqLBCaPyHIbtTrbMyppmKJFhQDYP8APWNVwThVM66BI7ACNql6mtR0jrlEgJCQhD+7LTQUFVHVR3UXNekWEnhBKGLkKoedCKcg/pFlwfhBmqM1YypNEj/HTzvF9iQlCX0A+UWJtrR4k8MniQoKQguWQx7Mx+XlGl8NTEtlNFI01Y1B6VvFHgk+0mKmG1hFgqUygoFlCxFxy6Q4zfZJ18YbaRihB/agxlpOOcXYwWVjyNY0K0zugusZwxEwWrGX4phjJBJoH7ecX2H4lHY3KsEKDg0iu6uFsf7K/V9SMomcQKsP8nBd9Kw9M5IYggkvqG5xT8Tlqwcxj70ldEk/0F/hrRusFlzczOlmF3Ad20EcC2LgzJZD1ZaiYg1AdqNz5auKRME3QUNPzvFfKce8SCAGYVbfb3ukHOJHStb1fkYgnnZUHSRUkPpUeg2jlzCr/EDnc7n1gSVBTAOWfcD0guT/ACI2H5SDtAJLlAmgD8hbXzgruXJ1oMr0ga1N7rkaOBW7tSCu3wl9XLDT1giAhZLO7aUZybtuYUqYPY9WbWsNymhKq7A0pcw0rJDhJLsdrWJP0hjFa7k66v8AQRybPlt3Hld+cJM90uyXdg5vavWEVNNixLXHqPVoNwQqUaVGppR/KFhkycxuBsGVQdI6DUMnBb0uOh8iTCTZqQKja+9u0CTmehvoXY9K0pW0NExb6N5/bbTaLd4DRywD8L6Xr+decDzqs41/j9+cdlAqB9e4TWEEsci+tQfzvFXIxpWNSBozv1/iIqykUqzU1iUyuvMMXD9oiYu2WiQdRQ9rh4T6HhDx05Te4Qd+2j9dYxvHeNqUyEukquAagC/UvaLfimaW+UlNHZwxbV2aMtgyStc1XvKJZO2z9A/rF9ENesvqjrAJw5JAAZgzPqo+p+8ECHUEjUOegFPrFl+nCW1sonc1L+kB4RKzTRvkD97xuTN8UW/hTguYZiKA06xrk4IKZB+BPvEbnQdIbwmQESwBEsLaJpE9JE7E5BFHxHEqmnIKJ1P0idPmxCWtoctZZCKCyUBIYUhyp8RVTojzCdIaLfQsxiIVGJaKxCy8FtWHoOCLaXi4sJGJcRljjWiXhOJF4kp4VTqLDxHhRMkqBrtyO8Yzg+MU2VRJyKyjYfeNyuYJksjUgx5kmeUTVVarEHcEj5NGLyY6YL4/abBM5RooWDhjc86ROkz7On3bOS1X5xR4THZgGIDPU25kB3i3locupQOr0ajfl45vyc8mpIVYN6b1JhxABqSVGwd/3iKCDoOoPXuOkFQsgEBD9K7Xewg7AMC11J6W5w5nLmttGHz5wNAAYs3Q9Taw89IVCDRx50FO/W8CAcwUXqQ3SlfrHOSGyqAbcE6NHS0GpASDW+9xpYUhgl/3KHR9NyQYHohxIB1YUAArc1LaQ2bihUAFnbYNT0hQkJLC7XLep0hDYqKOejn67WiQ0CmBr5i/JL938vpCQL9K5ej7VPctUHrHQYImoFHf/lU+oL+cFSHuW6X6nf5ViMCbll0091tahnhyVJUfgDagivUUqPsISaGGNC12q+hG1K+kNW/9LEagOO4YPDQuW2VraGle9IUpABYsBQ+7ZtmvEhgzatjZgQR3e3L5xAxNHFKVIqSOxtFgpIV8KnOrH5g26mImJFNSRdjX5xBk0Y/xDixkLF/L7xnsLOARm2TQd2+ZPlE/xbMIBYuNmYjqIzScSyAP8R6E/cR0vHh9pqpNMcW78m//ACYH4fntNr07Of2ikONYeQ8vww/h2LyrB0cGL3Hg1xfJ6jhsbpEwTnjMSJ5K0kah/kIv5AJEQTZbgeYqkQMRimsHiVPLBoqcTiwC1zsLxPll0UCmYhRvCIxheIOO4whHxzJaDsS59IEjE+0DpIUNCkuDFirJfyLo0Uma7QcyyxiBwV1XjTowQWloefDKpTfwZKZOAMPl8RbRKf8Acpj5VMSeMcHVLqBV7qoBz5mMFxHwni1zioIE0FVHmpFO6qdotjBP5wrstaXC09J4dxMKLWPVwehjLeI8H7LFKLHLMGcNSpuOr/OJfhXw1ikJAmZCNAVuR3b6xN8d4IjDomG8tTHoqnk7RltgU25OJX4eUl/8ho5H1uXfzi8wyEs5NRcZvWMlgsQsAF2S4sCX89KekaSXLSWINSHd/Pm/KORYuTlNF1JxAVYsRSoYV/aCJzmjt2PIWdvWK7DlyzMRYsGfcHeJqFWDsa1c1+THnFaZEKSU1KnYfjRyZYuR6k3sa/lYQzC4Avo9uupN4ekkhyp+T05u1ofYhV6l6O1CPJ/OESmt/eN7BhtTkYVnsKAuT525uBCJe3w1oABp2Hz7w8GPTLUGfqKAAbOfttAyASa5jZw3kNoemSHJJs4fN6tp0aFUAE1JrVjSw/e0SAGqjdHsPU2/DCw5TB2JBet2joTYaIZJ1ITYuGfmWqH+94cxNFFxpccr0YvpBlIs4fk4PfeBFCdS3cMGBh5gxFIAuvKRpQiuxZxA86nDFm5g+pr2YQ8nKAGzML0fmWMIuaSLAilQQ37decJvRg1za1SEnfNfrSIWJQKsQlW9X9CH/KRMUaatsSC1N9upiFiEioIFuTjz00aESMP4qkkpU7Zhq1D9GjGyJeZCtwH5UDNHoHibBugOOjCnSpc/zHm+IWUAp3L9tI6vi8xw0VMQYqnp5ROwRvsfSKSQXEX3CFhmN/ntGuxYjTBnpHh/DZpaDslvlGiCWEUvhiWEy6GhqBtyi9Z4yxZpKfiGJYGKFGHmzVEJSoJPxLZs3JL6RtP0iBVnPOsCmYda7MBF0cRPtZ0ea43wJOVOUoLRLQSKqJKmYOGAPPWLrgfhxGHUooUqYtVz8KE/7UDXqTGv/wBDf41E8h7o+8OXLRLDJAEWyubWMhCmEXq7BYKQJY5mJiuIiWA94qpfEQkk/wBUZeTj8XMmLM1kof3UgA063JaMntr4NSr/AGb88ZTMGVdR8oi/6HLVVKiOhjJY/CLnS8qFlFa8x/aYvOEzVS5YDmlK3ianLeRSrSWxL/B8JCf/ACKPJ2iH4qwftMJORvLJHVPvD1EJIx7s+kTF4gLDb0hzfBnnB/J5fwElSU1DNytGnwShLJAroBp1LxkOG4Vnr8JLpdrFo1OBV7jqCaPcvz1vHLv/ACOLJYy4QVGpIvpUl9W3/OcS065sxPypy+oiBLIGlnPL9unPlEyWSD8Tdw5v9resZSslIIAOV2Op0NTfaCy5PIDS9bjV9Ro8RRMZifefbSt2fnBEqTer3ajjYWpD0QdMqxezDRhbeu8OrYC92IB9etXDxyMQ6mTTUtcEci40h0tRItsa1f6G0T1AObWgAYgChLCxDU5w1LkuxAFqMKV1taGrWGOZiKAfViHa5hq15gQlNDrZrHW/SD2AICcx+iXO5qeZjo5a2FS71dn9NBHRNaAxKqkZSW6O3cmkEz7gA6U/h4QhTABRPID6mgHKGZzVy42LM+9t9vWI9DHmmgN+tNQfo8BVMe9NDuPT5x3sTdKm5ZU/NhA5pUDUlQ50vapDQnoxq1jV1NR6Aju9H5RGnVDVUNQWtp17wYzc3wqHYksedmpEeYskMTl6OK63EJEik4xIZNARm0cN/wDX7R5lx6TlmuzV/wDUx6xj0MLuNqV6HesedeLcCA5D+rvtHQ8SWSwsgZOUMqm0uIuuHzG5bfaK5MtSSLuQCOYPMRbYcoUGIynY27GOlY9RtrieheFsb/222jRonx534flqQpwpx1JjZ4Se8YH9rNcei0C3iWmcAIgptA5s2LVLCaWkmfjYq8bi3hJ0yK7ETCSeUCel6ih06UlWkFw2FAiKrFpQkqWQANTGO41/1MLlOHTyzq+giyNbl0hTsjBfcz0DDuFENSJs8ACkeHTvGWKVeaR0AEaLw14vmlkqdb0/cRa6ZRWlUboWPIm9lTSFVi1w02KXATM93BvF1LTGWRKb4MUZGXFTgkiq106k3i0waBZveF9qmza7RX4hB9vMUwIUtenO5JEWUiUzF6Cr72alB/Mc616zg2dss8NMcB1Pqws9bP8AN4kIXoAp9610etogJOupD01ewoLhrRKlrFcrmjOwDsDr12jPhSyWiY1AHaraPoLAbGDfqHIFmOwFQfPRqRASSzhiQHO/IUHSCy0vZhXnQWsda/jwtYiwTPKnqRVnamgfrColEhiWB/pseZcit4jGbcOkktobuTprT1giEVbMeZs7MGc2oOkPUxEqVmIDJSBu5J1uwtBSrRwGNG1P8aCIqCDmCTtrQJDOHbkYJmCQWAowDa1AJI0qYmmAZJy2SSbcqU0baOgcvEm5J6s16t+bx0GjGCYLJpvcVc7lgYT2adVN3p2FtdoVSgB7oCjs/wBQN4EUv7xYV10PKh9Iba+AEMu7KAF3qS3OnWsNM1YADpI3B07sIeZuxtyDvDVTAFVYP2J+8LRiTF3+dw3dvrAs2tRpUu4PN+tIcpda9rAno5DDoIjzQT8T9fdZqU1IHXaBEiLOQk2vsxY8w/atIyvHpAVStvz8FI1k5FAM2U6e83o5BEUfEgR7pZy7F2B7tU9IureMsieeiQTlAvLU3/EmhiRjhlGQhi7mH8SV7KcFtR2UN06j82iyxOCROCSVNstqEdd46yl0zpUv2RL4PhVBCVy1P/cnYxpsLPZucV3C+DiUoKQokKSxB11B/N4FxXjSZMwIIJetIoa9nwXtYjYImOIGuKzhXEgoARZ3gCDArlxA4lJKU0uYszAcQjMIlEu0808QcHxE01U6RYVCf56xRL8NTh/4yehBj1qZhmgKsOn+2NUbsQnTCfLPLMN4XnTFNly81flY9B8NeE0SQnUipJ1MWUuUNIsJCDEZWuQKuEOY9ijCZVgiJOLxQly1LP8ASH+w84OEgJjI+IuLha/ZA+6DU6FQsOYHz6RlsZnus9YgsMsKJLOd3736mvRon4dat7AggOHAfam/pFTh0NW4HT6xaIVR3vQXFafneOdM47LGQSAzhlCg0YvQHztElM0gUcHTnyD31iEF3JpsQ12ZzW9flE1AIKVEuSdW5kW6XiogwhICRR+R+fOlYelJuVCgsXAbs+4hEE8iwYCo0uRp/EIUqGZ/iYKD3uQ3MNSIsQSTKpfZjoBz0sB9YImW5DgGpqXFBuNy5rDVgAN0omjCgvCheQEUBJPU+r6iBoiEBCkq50SerMHOtWgyZjsw6t0sabhMBNLklgC7E1pQNTQQSUSAAyulWFt4a4YEo4hT0bKAKncu4p0ELEYhI+NdTo/IA26QsS1/v/YwkxGt2bcdy0BIL+95gqLcmIaETML/ABHozns4HlHBCSSymNyHI7tB2MUJqWYc/wCrooUr3gYRoTQ6O9RdjQjpWHqY3DnUgi3MCvpDCA+jUrb5/WGMZ7LKGah/KgAQwzHFKg6/tt3hSprEv1ADa0oPSGKQ4d6m1r1tet4Q0AnySBQAA390nrV4qZ8oMQBtSv1G28WM+QrUkED4nB69ByaIuJJ1FtQGFdX0icSaMjx3BuLNrv2iq4Zxk4d0rGeXtqOj6co02OD2+lozHEsJUx0KZrMZdGTi9Ro5XjnCJQ4UQR/TlU45WaMbjfEv6jElTZU2S9258zFQqTVURPZGOjCmCLJeRKSw9Y4JOzJFaiL6TjyKKjAeE+KghlFiKH7xsUYkEXBjJOOPDTCWrS5TiAYc8UqZwBoqJEvF7wjQmWVICvCv0gQxbbEQVONRu3WkJFikHkYQDSJYQGiuXxBA/rT5xF4vxNSMPMXLoUoJBI1baJayE5JLWQfFXiTKTJlH3/6j/bR2H+XyjNYU2Brlq/K/28orUuv36l6vUud33ctFhhTVtwwfzMUWJnJsm5vWW+GBfehp9KXtFiiUAVWoH2I17awLhfh+dMZiEJe6r9tYuV+EMQkEjLMCa+7cuL5fpGd0WNakUsjS1FmCjViRuklhz5xJlhlCvTdjfelBeIUkVII35VsXBfnTpEuUgvV92q2+VhanPWMjZUTEEgvVIe9S9NzpXTaOsAdA7A9q02A53gchTVNwHCaO4uLcwIIKVFSwIbny0FnMRfQh0pySUqINAXd9feEEkzGGYlwT7rs5D3HZi3KEEuoBS6mzHNqVUZ9G9IkSkB3JYn4RyAAencV5QkgBhDD3iQVULEakV13NmiT7IkkAlKW8zWwfn5x36llOUgaAvVqurpQwxMxJdRDl6Bm10qxNHgSDAyEIBqCSX+K9OvWEhoSUjMVMSb/TUCohYlucf8GcuQRo/MEAdKfWBkpLuGtqNdW06xyAdF9QwHrDnOoBIsaHqCRFmDG+yce6qj8vmN+8dkNqNt60em9CI4y9QhIPb5tAVFxZm+Wodm8jCAeUaV7Fm5MCBTvAlBLlgxo9LtuB94eUch3+hDw1YIsA/MuzaOQSIQEWeQRUvsApm8tOrxXz9moNW11GhidPmFviKfIiuh182hmC4RMnlk0QLrL6aAXUe8WVxc3keSSM5jlhqfjwDhnhOdiySgBKRdSqB9hqTHqfCvDUmTUICl6rUAT20T2i59kGoI7FXiZ+TLEfPXGP+n2Jw2Za0BSP7kFwBzFxGY/T1NNbR9UTUJCXMZPjngxGJnJM5KQgMQEDKs/4rVchzpGt1tdDPCuESgJ6XsX7x6Pw5SWHujyEek4LwphZaQlGHlAf7Ek+agSYbiPB+GVX2SUn/Gnpb0iudLkXVWKPDMItUk0ISTyAJ9Ijrwif6UrHRx843qPCqE2JbZh9PtBU+H5evzipUTNP1EDzGfLmC2buB94hqlziWr6fePXR4dlf2gxJk8KQmyQOgAixUP5IvyV8HnHA/C85SgVIKRqpTOP+LxtcH4YlsM4z2obOK26xdZUp2HlCe3/tD+gi6NUUZ52ykNVw2WpBQUJKSGKcobyjMI8Fy5EzNLSnJWv9Sauzk2jUpUdfLSC+0BvEpQTKiol4BN8oPMBj3idhEAEjoYlezSeUCUggg3+ogSwNKXjvhVM4laDkWQxH9JO5bWMzicBOkKOZJYkAK+K96vs8eglTLbcQ9UoKBBDxjv8AChZyuGQcdPO0TAB/dlFTRidfVolIUApTv0obsbbcosuL+EmSTI3zZO70J70ijRiapcZSHGVQIOr7tpSOJdROqWSKmsLCVMaocBhVmfqdTT1hZZSwLksTvzPPziImYSCT8RzZW0ZxfRhXuYlSzYAUyu7Od2HIRQhD5ag5VVW52q1AeYPreCTJhcB7XZhdquSSOn4RpKiA5Y5XZmIO4pZtIUTUpFKs9C/nsbX2EPRj5qAWbbW++o5x0dJQkXdarlnPLYtaEgwWaMo/vBzoRffeCAqGo7A+TQKcQWysd9Qe0PSqmiTve+l3ixfomhVKIqnuAKjnUOIH7c3AYvvQ9aOPKHKJ0PmCwPWATVVFSO5r059oGIKVq0oBeyh3djA1JWpXuh1KZmYk2o1PWOkoUpWVBd7vQAb2rp6RpuE8PRLFDmUbqP02jT4/jSuf9DS0hYLwzLSypgClXYUSPqYtRNSkAAAAaARKUmIeIw8d6umFayKLUkiTKmgwVoqTOIFInyJriLRjZksqUA9EmvP+IlFAMCQtg+8RlYyrQBhOyQrQEYjSDJU8AjimGlEEeEgAEcONh5Qn6YbDygzRzwDBCSNh5Q4S4I8c8ADDKEMOH2gzx0ICKqSRCZtCIlPDJkt4AIeIS2U7H0NIf7Vl9QIZPFCOUCXM95J5QAWLxR+IuAicnMgNMSDlO/IxaylOYlZhELK42R9ZCa080w4UhRzIbL7rqfMWYn3XpypE6XNCqg1KcobzoT+c4ufFHEsJLKUzlNMNQE/GRUPzFGrGdXMQlIKFEoUXTYGmhAoY895Hiyp1p6itwa5JjqA05C7Df6xJHuuVZcx/alO8QZROZwORBa76QfIC5NGa16OGflGRaIeRmqVKrsSlhtUR0OQtL1DADUAepvaEiXrohs0gJPu08z+0V6cTksosbcuRYGNIvhiBv5xCVwdJU+YjSNL8aw0fwSK1eIeuYGvIjuLxHAVMUAn4udm52YRejgaNVLL/AOUHw3C5ct8qQHudT1icfEk39wfTyb5I/AuEEPnmIBLUSoEto+0X6eGAfCpQ7vEAyk7CFl49UtQBLoJqSajauojrUesF6pFjpxcE7MpFFVG8OmLpDlzAoNvEAzGcRtKRxYIJhMPiP+2/IxA4njMsk7mgiNw7HZpeXZMRJpcF1icSwA5QDBl1PtETFTos8BJZI8zAPpBZUskuYlJLQwrAgRnQESWFw/NEITIMkK2MMQfNCEwwS1Q4SzAAmaOzQvszCGUYAFCodAjLMNKlDQwgCqTAysiGHFEQv6kG8ADZ1Q4itmLYp5OPKJ5S1qiKrHrZYG5f7/KACzw62ENxmMypp8RoB9YiIxEVwx2eYpVGByhthr5xXZP1RZXD2ZHxPhWXNczBmUS5Vq+/KKvGeF50pI9iQsJf3VOD2IvGrl4iCZxGGcFJYaZQ9uGYSXjVpUQsEWpR3cVo8WcieVJNAAT22Jp0i+xnDJc340gnQ6jvFdN8OqBdExwzMqn/ALJ+0c6zxZL8eTPKl/AOZigA3vGujHS9rVjoGqRPFDL7j33hIzuqT+GUeslwX02fAQt4AuZD5So7p0g6JphxnxFmqaI5xMMaWkyZiWiNiMSCCIgYjG6RXzsfziOkvQ0vBuKFaCks6Dl6hqH82iRi5uu0YfgvEcuLb/5ElPcVH1jULxTpPSNtctiYrYesuAHEJzrQjQBz9IjYGblmlHIns4io4zxX2aVrJYlgOloZ4YxK58wEAqIQ3rr5CJMSNQmZnmhPONNLswEVHDOEJlHPMVmUdBYfeJ83iOgpARfJLEjc+UPASNPOKo47nDTj4NI4y4/UR36iKQ44wxWNVC9kLC9/Uw39RGfVj1bQM8QVEfdBhpP1Md+sjPoxCzy6wvtlxT9VXuey/wAjwv8A9XDhi4oBiV7GCJxiton/ADw/aFhe/qXhqgk3H0ioTjjBBj4sU0+gJysPqlXYxW8TwZWx+FaXbY8oN+uhTjgaGohjM7P4iUJWSKpDMaV2iuwM7KkCD+N5WVAmpYpChn3bQ/mkUEji4IvGa7lmujhGrkY2LDDznD7/ACjHy8fzi7wmOpFBfhdGYYVE0xDk4tzE5BieCYVCo6BPHRHCJ//Z" id="133" name="Google Shape;133;p18"/>
          <p:cNvSpPr/>
          <p:nvPr/>
        </p:nvSpPr>
        <p:spPr>
          <a:xfrm>
            <a:off x="0" y="-1619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t1.gstatic.com/images?q=tbn:ANd9GcTuqM0Hba5Pxkyxv4mT6MXKOWDP0JJqBsyNs1MvnoyOvy8WfzR1Kw" id="134" name="Google Shape;134;p18"/>
          <p:cNvPicPr preferRelativeResize="0"/>
          <p:nvPr/>
        </p:nvPicPr>
        <p:blipFill rotWithShape="1">
          <a:blip r:embed="rId3">
            <a:alphaModFix/>
          </a:blip>
          <a:srcRect b="0" l="0" r="0" t="0"/>
          <a:stretch/>
        </p:blipFill>
        <p:spPr>
          <a:xfrm>
            <a:off x="5868144" y="4363678"/>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D46A72"/>
                </a:solidFill>
                <a:latin typeface="Calibri"/>
                <a:ea typeface="Calibri"/>
                <a:cs typeface="Calibri"/>
                <a:sym typeface="Calibri"/>
              </a:rPr>
              <a:t>Taalontwikkeling</a:t>
            </a:r>
            <a:endParaRPr/>
          </a:p>
        </p:txBody>
      </p:sp>
      <p:sp>
        <p:nvSpPr>
          <p:cNvPr id="140" name="Google Shape;140;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425450" lvl="0" marL="55245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None/>
            </a:pPr>
            <a:r>
              <a:rPr b="1" i="0" lang="nl-NL" sz="2000" u="none" cap="none" strike="noStrike">
                <a:solidFill>
                  <a:srgbClr val="006699"/>
                </a:solidFill>
                <a:latin typeface="Calibri"/>
                <a:ea typeface="Calibri"/>
                <a:cs typeface="Calibri"/>
                <a:sym typeface="Calibri"/>
              </a:rPr>
              <a:t>Gevolgen van een taalprobleem:</a:t>
            </a:r>
            <a:endParaRPr/>
          </a:p>
          <a:p>
            <a:pPr indent="-552450" lvl="0" marL="552450" marR="0" rtl="0" algn="l">
              <a:lnSpc>
                <a:spcPct val="90000"/>
              </a:lnSpc>
              <a:spcBef>
                <a:spcPts val="400"/>
              </a:spcBef>
              <a:spcAft>
                <a:spcPts val="0"/>
              </a:spcAft>
              <a:buClr>
                <a:srgbClr val="006699"/>
              </a:buClr>
              <a:buSzPts val="2000"/>
              <a:buFont typeface="Arial"/>
              <a:buNone/>
            </a:pPr>
            <a:r>
              <a:rPr b="1" i="0" lang="nl-NL" sz="2000" u="none" cap="none" strike="noStrike">
                <a:solidFill>
                  <a:srgbClr val="006699"/>
                </a:solidFill>
                <a:latin typeface="Calibri"/>
                <a:ea typeface="Calibri"/>
                <a:cs typeface="Calibri"/>
                <a:sym typeface="Calibri"/>
              </a:rPr>
              <a:t>	</a:t>
            </a:r>
            <a:endParaRPr b="0" i="0" sz="2000" u="none" cap="none" strike="noStrike">
              <a:solidFill>
                <a:srgbClr val="333399"/>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Taalontwikkeling verstoord</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Sociaal-/emotionele problemen</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Leesproblemen</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Leerproblemen – al het leren gaat via taal</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Problemen in de relatie ouder/kind – opvoeding</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Gedragsproblemen</a:t>
            </a:r>
            <a:endParaRPr/>
          </a:p>
          <a:p>
            <a:pPr indent="-552450" lvl="0" marL="552450" marR="0" rtl="0" algn="l">
              <a:lnSpc>
                <a:spcPct val="90000"/>
              </a:lnSpc>
              <a:spcBef>
                <a:spcPts val="400"/>
              </a:spcBef>
              <a:spcAft>
                <a:spcPts val="0"/>
              </a:spcAft>
              <a:buClr>
                <a:srgbClr val="006699"/>
              </a:buClr>
              <a:buSzPts val="2000"/>
              <a:buFont typeface="Arial"/>
              <a:buAutoNum type="arabicPeriod"/>
            </a:pPr>
            <a:r>
              <a:rPr b="0" i="0" lang="nl-NL" sz="2000" u="none" cap="none" strike="noStrike">
                <a:solidFill>
                  <a:srgbClr val="006699"/>
                </a:solidFill>
                <a:latin typeface="Calibri"/>
                <a:ea typeface="Calibri"/>
                <a:cs typeface="Calibri"/>
                <a:sym typeface="Calibri"/>
              </a:rPr>
              <a:t>…….</a:t>
            </a:r>
            <a:endParaRPr/>
          </a:p>
          <a:p>
            <a:pPr indent="-552450" lvl="0" marL="552450" marR="0" rtl="0" algn="l">
              <a:lnSpc>
                <a:spcPct val="90000"/>
              </a:lnSpc>
              <a:spcBef>
                <a:spcPts val="400"/>
              </a:spcBef>
              <a:spcAft>
                <a:spcPts val="0"/>
              </a:spcAft>
              <a:buClr>
                <a:schemeClr val="dk1"/>
              </a:buClr>
              <a:buSzPts val="2000"/>
              <a:buFont typeface="Arial"/>
              <a:buNone/>
            </a:pPr>
            <a:r>
              <a:t/>
            </a:r>
            <a:endParaRPr b="0" i="0" sz="2000" u="none" cap="none" strike="noStrike">
              <a:solidFill>
                <a:srgbClr val="006699"/>
              </a:solidFill>
              <a:latin typeface="Calibri"/>
              <a:ea typeface="Calibri"/>
              <a:cs typeface="Calibri"/>
              <a:sym typeface="Calibri"/>
            </a:endParaRPr>
          </a:p>
        </p:txBody>
      </p:sp>
      <p:sp>
        <p:nvSpPr>
          <p:cNvPr id="141" name="Google Shape;141;p1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nl-NL" sz="1200">
                <a:solidFill>
                  <a:srgbClr val="888888"/>
                </a:solidFill>
                <a:latin typeface="Calibri"/>
                <a:ea typeface="Calibri"/>
                <a:cs typeface="Calibri"/>
                <a:sym typeface="Calibri"/>
              </a:rPr>
              <a:t>		</a:t>
            </a:r>
            <a:fld id="{00000000-1234-1234-1234-123412341234}" type="slidenum">
              <a:rPr lang="nl-N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t2.gstatic.com/images?q=tbn:ANd9GcQr6QXoKxjzAF6GdiS1hLWJhBNW38A8xy95PKCZKdPsj6gdvgHz" id="142" name="Google Shape;142;p19"/>
          <p:cNvPicPr preferRelativeResize="0"/>
          <p:nvPr/>
        </p:nvPicPr>
        <p:blipFill rotWithShape="1">
          <a:blip r:embed="rId3">
            <a:alphaModFix/>
          </a:blip>
          <a:srcRect b="0" l="0" r="0" t="0"/>
          <a:stretch/>
        </p:blipFill>
        <p:spPr>
          <a:xfrm>
            <a:off x="6300788" y="2746375"/>
            <a:ext cx="2590800" cy="176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NL" sz="4400" u="none" cap="none" strike="noStrike">
                <a:solidFill>
                  <a:srgbClr val="D46A72"/>
                </a:solidFill>
                <a:latin typeface="Calibri"/>
                <a:ea typeface="Calibri"/>
                <a:cs typeface="Calibri"/>
                <a:sym typeface="Calibri"/>
              </a:rPr>
              <a:t>Taaldomeinen</a:t>
            </a:r>
            <a:endParaRPr b="0" i="0" sz="4400" u="none" cap="none" strike="noStrike">
              <a:solidFill>
                <a:srgbClr val="D46A72"/>
              </a:solidFill>
              <a:latin typeface="Calibri"/>
              <a:ea typeface="Calibri"/>
              <a:cs typeface="Calibri"/>
              <a:sym typeface="Calibri"/>
            </a:endParaRPr>
          </a:p>
        </p:txBody>
      </p:sp>
      <p:sp>
        <p:nvSpPr>
          <p:cNvPr id="148" name="Google Shape;14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Fonetiek: vorming van klanken.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Fonologie: welke spraakklanken in de taal aanwezig zijn en in welke combinaties deze voorkomen.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Semantiek: betekenis van woorden.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Syntaxis: woorden vormen tot woordgroepen en zinnen.</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Morfologie: de vorming van woorden (verbuigingen etc).</a:t>
            </a:r>
            <a:endParaRPr/>
          </a:p>
          <a:p>
            <a:pPr indent="-215900" lvl="0" marL="342900" marR="0" rtl="0" algn="l">
              <a:spcBef>
                <a:spcPts val="400"/>
              </a:spcBef>
              <a:spcAft>
                <a:spcPts val="0"/>
              </a:spcAft>
              <a:buClr>
                <a:schemeClr val="dk1"/>
              </a:buClr>
              <a:buSzPts val="2000"/>
              <a:buFont typeface="Courier New"/>
              <a:buNone/>
            </a:pPr>
            <a:r>
              <a:t/>
            </a:r>
            <a:endParaRPr b="0" i="0" sz="2000" u="none" cap="none" strike="noStrike">
              <a:solidFill>
                <a:srgbClr val="006699"/>
              </a:solidFill>
              <a:latin typeface="Calibri"/>
              <a:ea typeface="Calibri"/>
              <a:cs typeface="Calibri"/>
              <a:sym typeface="Calibri"/>
            </a:endParaRPr>
          </a:p>
          <a:p>
            <a:pPr indent="-342900" lvl="0" marL="342900" marR="0" rtl="0" algn="l">
              <a:spcBef>
                <a:spcPts val="400"/>
              </a:spcBef>
              <a:spcAft>
                <a:spcPts val="0"/>
              </a:spcAft>
              <a:buClr>
                <a:srgbClr val="006699"/>
              </a:buClr>
              <a:buSzPts val="2000"/>
              <a:buFont typeface="Courier New"/>
              <a:buChar char="o"/>
            </a:pPr>
            <a:r>
              <a:rPr b="0" i="0" lang="nl-NL" sz="2000" u="none" cap="none" strike="noStrike">
                <a:solidFill>
                  <a:srgbClr val="006699"/>
                </a:solidFill>
                <a:latin typeface="Calibri"/>
                <a:ea typeface="Calibri"/>
                <a:cs typeface="Calibri"/>
                <a:sym typeface="Calibri"/>
              </a:rPr>
              <a:t>Pragmatiek: het gebruik/de regels van taal in sociale context.</a:t>
            </a:r>
            <a:endParaRPr b="0" i="0" sz="2000" u="none" cap="none" strike="noStrike">
              <a:solidFill>
                <a:srgbClr val="00669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nl-NL" sz="4400" u="none" cap="none" strike="noStrike">
                <a:solidFill>
                  <a:srgbClr val="D46A72"/>
                </a:solidFill>
                <a:latin typeface="Calibri"/>
                <a:ea typeface="Calibri"/>
                <a:cs typeface="Calibri"/>
                <a:sym typeface="Calibri"/>
              </a:rPr>
              <a:t>Taalontwikkeling in fases</a:t>
            </a:r>
            <a:endParaRPr/>
          </a:p>
        </p:txBody>
      </p:sp>
      <p:sp>
        <p:nvSpPr>
          <p:cNvPr id="154" name="Google Shape;154;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52450" lvl="0" marL="552450" marR="0" rtl="0" algn="l">
              <a:lnSpc>
                <a:spcPct val="90000"/>
              </a:lnSpc>
              <a:spcBef>
                <a:spcPts val="0"/>
              </a:spcBef>
              <a:spcAft>
                <a:spcPts val="0"/>
              </a:spcAft>
              <a:buClr>
                <a:srgbClr val="006699"/>
              </a:buClr>
              <a:buSzPts val="1800"/>
              <a:buFont typeface="Arial"/>
              <a:buNone/>
            </a:pPr>
            <a:r>
              <a:rPr b="0" i="0" lang="nl-NL" sz="1800" u="none" cap="none" strike="noStrike">
                <a:solidFill>
                  <a:srgbClr val="006699"/>
                </a:solidFill>
                <a:latin typeface="Calibri"/>
                <a:ea typeface="Calibri"/>
                <a:cs typeface="Calibri"/>
                <a:sym typeface="Calibri"/>
              </a:rPr>
              <a:t>Preverbale fase:</a:t>
            </a:r>
            <a:endParaRPr b="0" i="0" sz="1800" u="none" cap="none" strike="noStrike">
              <a:solidFill>
                <a:srgbClr val="006699"/>
              </a:solidFill>
              <a:latin typeface="Calibri"/>
              <a:ea typeface="Calibri"/>
              <a:cs typeface="Calibri"/>
              <a:sym typeface="Calibri"/>
            </a:endParaRPr>
          </a:p>
          <a:p>
            <a:pPr indent="-552450" lvl="0" marL="552450" marR="0" rtl="0" algn="l">
              <a:lnSpc>
                <a:spcPct val="90000"/>
              </a:lnSpc>
              <a:spcBef>
                <a:spcPts val="360"/>
              </a:spcBef>
              <a:spcAft>
                <a:spcPts val="0"/>
              </a:spcAft>
              <a:buClr>
                <a:schemeClr val="dk1"/>
              </a:buClr>
              <a:buSzPts val="1800"/>
              <a:buFont typeface="Arial"/>
              <a:buNone/>
            </a:pPr>
            <a:r>
              <a:t/>
            </a:r>
            <a:endParaRPr b="1" i="0" sz="1800" u="none" cap="none" strike="noStrike">
              <a:solidFill>
                <a:srgbClr val="006699"/>
              </a:solidFill>
              <a:latin typeface="Calibri"/>
              <a:ea typeface="Calibri"/>
              <a:cs typeface="Calibri"/>
              <a:sym typeface="Calibri"/>
            </a:endParaRPr>
          </a:p>
          <a:p>
            <a:pPr indent="-552450" lvl="0" marL="552450" marR="0" rtl="0" algn="l">
              <a:lnSpc>
                <a:spcPct val="90000"/>
              </a:lnSpc>
              <a:spcBef>
                <a:spcPts val="400"/>
              </a:spcBef>
              <a:spcAft>
                <a:spcPts val="0"/>
              </a:spcAft>
              <a:buClr>
                <a:srgbClr val="006699"/>
              </a:buClr>
              <a:buSzPts val="2000"/>
              <a:buFont typeface="Arial"/>
              <a:buNone/>
            </a:pPr>
            <a:r>
              <a:rPr b="1" i="0" lang="nl-NL" sz="2000" u="none" cap="none" strike="noStrike">
                <a:solidFill>
                  <a:srgbClr val="006699"/>
                </a:solidFill>
                <a:latin typeface="Calibri"/>
                <a:ea typeface="Calibri"/>
                <a:cs typeface="Calibri"/>
                <a:sym typeface="Calibri"/>
              </a:rPr>
              <a:t>0 – 9 maanden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huilen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Vocaliseren (vooral eh-klanken)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Oogcontact</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Glimlachen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Brabbelen (veel lipklanken en zelfgemaakte geluiden)</a:t>
            </a:r>
            <a:endParaRPr/>
          </a:p>
          <a:p>
            <a:pPr indent="-552450" lvl="0" marL="552450" marR="0" rtl="0" algn="l">
              <a:lnSpc>
                <a:spcPct val="90000"/>
              </a:lnSpc>
              <a:spcBef>
                <a:spcPts val="400"/>
              </a:spcBef>
              <a:spcAft>
                <a:spcPts val="0"/>
              </a:spcAft>
              <a:buClr>
                <a:srgbClr val="006699"/>
              </a:buClr>
              <a:buSzPts val="2000"/>
              <a:buFont typeface="Arial"/>
              <a:buNone/>
            </a:pPr>
            <a:r>
              <a:rPr b="1" i="0" lang="nl-NL" sz="2000" u="none" cap="none" strike="noStrike">
                <a:solidFill>
                  <a:srgbClr val="006699"/>
                </a:solidFill>
                <a:latin typeface="Calibri"/>
                <a:ea typeface="Calibri"/>
                <a:cs typeface="Calibri"/>
                <a:sym typeface="Calibri"/>
              </a:rPr>
              <a:t>9 – 12 maanden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Sociaal brabbelen, imitatiefase (kind past zijn klanken aan de omgeving aan)</a:t>
            </a:r>
            <a:endParaRPr/>
          </a:p>
          <a:p>
            <a:pPr indent="-476250" lvl="1" marL="933450" marR="0" rtl="0" algn="l">
              <a:lnSpc>
                <a:spcPct val="90000"/>
              </a:lnSpc>
              <a:spcBef>
                <a:spcPts val="400"/>
              </a:spcBef>
              <a:spcAft>
                <a:spcPts val="0"/>
              </a:spcAft>
              <a:buClr>
                <a:srgbClr val="006699"/>
              </a:buClr>
              <a:buSzPts val="2000"/>
              <a:buFont typeface="Arial"/>
              <a:buChar char="–"/>
            </a:pPr>
            <a:r>
              <a:rPr b="0" i="0" lang="nl-NL" sz="2000" u="none" cap="none" strike="noStrike">
                <a:solidFill>
                  <a:srgbClr val="006699"/>
                </a:solidFill>
                <a:latin typeface="Calibri"/>
                <a:ea typeface="Calibri"/>
                <a:cs typeface="Calibri"/>
                <a:sym typeface="Calibri"/>
              </a:rPr>
              <a:t>Vaste klankgroepen voor voorwerpen/gebeurtenissen (protowoorden)</a:t>
            </a:r>
            <a:endParaRPr/>
          </a:p>
          <a:p>
            <a:pPr indent="-425450" lvl="0" marL="552450" marR="0" rtl="0" algn="l">
              <a:lnSpc>
                <a:spcPct val="90000"/>
              </a:lnSpc>
              <a:spcBef>
                <a:spcPts val="400"/>
              </a:spcBef>
              <a:spcAft>
                <a:spcPts val="0"/>
              </a:spcAft>
              <a:buClr>
                <a:schemeClr val="dk1"/>
              </a:buClr>
              <a:buSzPts val="2000"/>
              <a:buFont typeface="Arial"/>
              <a:buNone/>
            </a:pPr>
            <a:r>
              <a:t/>
            </a:r>
            <a:endParaRPr b="1" i="0" sz="2000" u="none" cap="none" strike="noStrike">
              <a:solidFill>
                <a:srgbClr val="006699"/>
              </a:solidFill>
              <a:latin typeface="Calibri"/>
              <a:ea typeface="Calibri"/>
              <a:cs typeface="Calibri"/>
              <a:sym typeface="Calibri"/>
            </a:endParaRPr>
          </a:p>
          <a:p>
            <a:pPr indent="-552450" lvl="0" marL="552450" marR="0" rtl="0" algn="l">
              <a:lnSpc>
                <a:spcPct val="90000"/>
              </a:lnSpc>
              <a:spcBef>
                <a:spcPts val="400"/>
              </a:spcBef>
              <a:spcAft>
                <a:spcPts val="0"/>
              </a:spcAft>
              <a:buClr>
                <a:schemeClr val="dk1"/>
              </a:buClr>
              <a:buSzPts val="2000"/>
              <a:buFont typeface="Arial"/>
              <a:buNone/>
            </a:pPr>
            <a:r>
              <a:t/>
            </a:r>
            <a:endParaRPr b="1" i="0" sz="2000" u="sng" cap="none" strike="noStrike">
              <a:solidFill>
                <a:srgbClr val="006699"/>
              </a:solidFill>
              <a:latin typeface="Calibri"/>
              <a:ea typeface="Calibri"/>
              <a:cs typeface="Calibri"/>
              <a:sym typeface="Calibri"/>
            </a:endParaRPr>
          </a:p>
          <a:p>
            <a:pPr indent="-438150" lvl="0" marL="552450" marR="0" rtl="0" algn="l">
              <a:lnSpc>
                <a:spcPct val="90000"/>
              </a:lnSpc>
              <a:spcBef>
                <a:spcPts val="36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438150" lvl="0" marL="552450" marR="0" rtl="0" algn="l">
              <a:lnSpc>
                <a:spcPct val="90000"/>
              </a:lnSpc>
              <a:spcBef>
                <a:spcPts val="360"/>
              </a:spcBef>
              <a:spcAft>
                <a:spcPts val="0"/>
              </a:spcAft>
              <a:buClr>
                <a:schemeClr val="dk1"/>
              </a:buClr>
              <a:buSzPts val="1800"/>
              <a:buFont typeface="Arial"/>
              <a:buNone/>
            </a:pPr>
            <a:r>
              <a:t/>
            </a:r>
            <a:endParaRPr b="0" i="0" sz="1800" u="none" cap="none" strike="noStrike">
              <a:solidFill>
                <a:srgbClr val="006699"/>
              </a:solidFill>
              <a:latin typeface="Calibri"/>
              <a:ea typeface="Calibri"/>
              <a:cs typeface="Calibri"/>
              <a:sym typeface="Calibri"/>
            </a:endParaRPr>
          </a:p>
        </p:txBody>
      </p:sp>
      <p:sp>
        <p:nvSpPr>
          <p:cNvPr id="155" name="Google Shape;155;p2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nl-NL" sz="1200">
                <a:solidFill>
                  <a:srgbClr val="888888"/>
                </a:solidFill>
                <a:latin typeface="Calibri"/>
                <a:ea typeface="Calibri"/>
                <a:cs typeface="Calibri"/>
                <a:sym typeface="Calibri"/>
              </a:rPr>
              <a:t>		</a:t>
            </a:r>
            <a:fld id="{00000000-1234-1234-1234-123412341234}" type="slidenum">
              <a:rPr lang="nl-NL" sz="1200">
                <a:solidFill>
                  <a:srgbClr val="888888"/>
                </a:solidFill>
                <a:latin typeface="Calibri"/>
                <a:ea typeface="Calibri"/>
                <a:cs typeface="Calibri"/>
                <a:sym typeface="Calibri"/>
              </a:rPr>
              <a:t>‹#›</a:t>
            </a:fld>
            <a:r>
              <a:rPr lang="nl-NL" sz="1200">
                <a:solidFill>
                  <a:srgbClr val="888888"/>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angepast ontwerp">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