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48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4" roundtripDataSignature="AMtx7mgeNz4SkFM70Tr+oSK9nPN++3wo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311B5911-49E7-4BD5-8B72-025142BB3242}">
  <a:tblStyle styleId="{311B5911-49E7-4BD5-8B72-025142BB3242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11" Type="http://schemas.openxmlformats.org/officeDocument/2006/relationships/slide" Target="slides/slide4.xml"/><Relationship Id="rId22" Type="http://schemas.openxmlformats.org/officeDocument/2006/relationships/slide" Target="slides/slide15.xml"/><Relationship Id="rId10" Type="http://schemas.openxmlformats.org/officeDocument/2006/relationships/slide" Target="slides/slide3.xml"/><Relationship Id="rId21" Type="http://schemas.openxmlformats.org/officeDocument/2006/relationships/slide" Target="slides/slide14.xml"/><Relationship Id="rId13" Type="http://schemas.openxmlformats.org/officeDocument/2006/relationships/slide" Target="slides/slide6.xml"/><Relationship Id="rId24" Type="http://customschemas.google.com/relationships/presentationmetadata" Target="metadata"/><Relationship Id="rId12" Type="http://schemas.openxmlformats.org/officeDocument/2006/relationships/slide" Target="slides/slide5.xml"/><Relationship Id="rId23" Type="http://schemas.openxmlformats.org/officeDocument/2006/relationships/slide" Target="slides/slide16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5" Type="http://schemas.openxmlformats.org/officeDocument/2006/relationships/slideMaster" Target="slideMasters/slideMaster1.xml"/><Relationship Id="rId19" Type="http://schemas.openxmlformats.org/officeDocument/2006/relationships/slide" Target="slides/slide12.xml"/><Relationship Id="rId6" Type="http://schemas.openxmlformats.org/officeDocument/2006/relationships/slideMaster" Target="slideMasters/slideMaster2.xml"/><Relationship Id="rId18" Type="http://schemas.openxmlformats.org/officeDocument/2006/relationships/slide" Target="slides/slide1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" name="Google Shape;51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dia" type="title">
  <p:cSld name="TITL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9"/>
          <p:cNvSpPr txBox="1"/>
          <p:nvPr>
            <p:ph type="ctrTitle"/>
          </p:nvPr>
        </p:nvSpPr>
        <p:spPr>
          <a:xfrm>
            <a:off x="2286000" y="1447800"/>
            <a:ext cx="6629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9"/>
          <p:cNvSpPr txBox="1"/>
          <p:nvPr>
            <p:ph idx="1" type="subTitle"/>
          </p:nvPr>
        </p:nvSpPr>
        <p:spPr>
          <a:xfrm>
            <a:off x="2286000" y="1824038"/>
            <a:ext cx="6629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44444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lvl="2" algn="l">
              <a:lnSpc>
                <a:spcPct val="144444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lvl="3" algn="l">
              <a:lnSpc>
                <a:spcPct val="144444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lvl="4" algn="l">
              <a:lnSpc>
                <a:spcPct val="144444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lvl="5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lvl="6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lvl="7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lvl="8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16" name="Google Shape;16;p1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el en object" type="obj">
  <p:cSld name="OBJEC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1"/>
          <p:cNvSpPr txBox="1"/>
          <p:nvPr>
            <p:ph type="title"/>
          </p:nvPr>
        </p:nvSpPr>
        <p:spPr>
          <a:xfrm>
            <a:off x="1547813" y="1800225"/>
            <a:ext cx="713898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21"/>
          <p:cNvSpPr txBox="1"/>
          <p:nvPr>
            <p:ph idx="1" type="body"/>
          </p:nvPr>
        </p:nvSpPr>
        <p:spPr>
          <a:xfrm>
            <a:off x="1547813" y="2209800"/>
            <a:ext cx="7138987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44444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1pPr>
            <a:lvl2pPr indent="-342900" lvl="1" marL="914400" algn="l">
              <a:lnSpc>
                <a:spcPct val="144444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2pPr>
            <a:lvl3pPr indent="-342900" lvl="2" marL="1371600" algn="l">
              <a:lnSpc>
                <a:spcPct val="144444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3pPr>
            <a:lvl4pPr indent="-342900" lvl="3" marL="1828800" algn="l">
              <a:lnSpc>
                <a:spcPct val="144444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4pPr>
            <a:lvl5pPr indent="-342900" lvl="4" marL="2286000" algn="l">
              <a:lnSpc>
                <a:spcPct val="144444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7" name="Google Shape;27;p21"/>
          <p:cNvSpPr txBox="1"/>
          <p:nvPr>
            <p:ph idx="10" type="dt"/>
          </p:nvPr>
        </p:nvSpPr>
        <p:spPr>
          <a:xfrm>
            <a:off x="6705600" y="6553200"/>
            <a:ext cx="1981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08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21"/>
          <p:cNvSpPr txBox="1"/>
          <p:nvPr>
            <p:ph idx="11" type="ftr"/>
          </p:nvPr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rgbClr val="A08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Leeg" type="blank">
  <p:cSld name="BLANK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2"/>
          <p:cNvSpPr txBox="1"/>
          <p:nvPr>
            <p:ph idx="10" type="dt"/>
          </p:nvPr>
        </p:nvSpPr>
        <p:spPr>
          <a:xfrm>
            <a:off x="6705600" y="6553200"/>
            <a:ext cx="1981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000">
                <a:solidFill>
                  <a:srgbClr val="A08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2"/>
          <p:cNvSpPr txBox="1"/>
          <p:nvPr>
            <p:ph idx="11" type="ftr"/>
          </p:nvPr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sz="1000">
                <a:solidFill>
                  <a:srgbClr val="A08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2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jp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8"/>
          <p:cNvSpPr txBox="1"/>
          <p:nvPr>
            <p:ph type="title"/>
          </p:nvPr>
        </p:nvSpPr>
        <p:spPr>
          <a:xfrm>
            <a:off x="1547812" y="1800225"/>
            <a:ext cx="713898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8"/>
          <p:cNvSpPr txBox="1"/>
          <p:nvPr>
            <p:ph idx="1" type="body"/>
          </p:nvPr>
        </p:nvSpPr>
        <p:spPr>
          <a:xfrm>
            <a:off x="1547812" y="2209800"/>
            <a:ext cx="7138987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FCF8F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NCJ-slide.jpg" id="18" name="Google Shape;18;p20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2571750" cy="2182812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0"/>
          <p:cNvSpPr txBox="1"/>
          <p:nvPr>
            <p:ph type="title"/>
          </p:nvPr>
        </p:nvSpPr>
        <p:spPr>
          <a:xfrm>
            <a:off x="1547812" y="1800225"/>
            <a:ext cx="713898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0"/>
          <p:cNvSpPr txBox="1"/>
          <p:nvPr>
            <p:ph idx="1" type="body"/>
          </p:nvPr>
        </p:nvSpPr>
        <p:spPr>
          <a:xfrm>
            <a:off x="1547812" y="2209800"/>
            <a:ext cx="7138987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9250" lvl="0" marL="4572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Char char="-"/>
              <a:defRPr b="0" i="0" sz="19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" name="Google Shape;21;p20"/>
          <p:cNvSpPr txBox="1"/>
          <p:nvPr>
            <p:ph idx="10" type="dt"/>
          </p:nvPr>
        </p:nvSpPr>
        <p:spPr>
          <a:xfrm>
            <a:off x="6705600" y="6553200"/>
            <a:ext cx="1981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00" u="none" cap="none" strike="noStrike">
                <a:solidFill>
                  <a:srgbClr val="A08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" name="Google Shape;22;p20"/>
          <p:cNvSpPr txBox="1"/>
          <p:nvPr>
            <p:ph idx="11" type="ftr"/>
          </p:nvPr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000" u="none" cap="none" strike="noStrike">
                <a:solidFill>
                  <a:srgbClr val="A0824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2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dk1"/>
                </a:solidFill>
              </a:defRPr>
            </a:lvl1pPr>
            <a:lvl2pPr lvl="1" algn="r">
              <a:buNone/>
              <a:defRPr sz="1300">
                <a:solidFill>
                  <a:schemeClr val="dk1"/>
                </a:solidFill>
              </a:defRPr>
            </a:lvl2pPr>
            <a:lvl3pPr lvl="2" algn="r">
              <a:buNone/>
              <a:defRPr sz="1300">
                <a:solidFill>
                  <a:schemeClr val="dk1"/>
                </a:solidFill>
              </a:defRPr>
            </a:lvl3pPr>
            <a:lvl4pPr lvl="3" algn="r">
              <a:buNone/>
              <a:defRPr sz="1300">
                <a:solidFill>
                  <a:schemeClr val="dk1"/>
                </a:solidFill>
              </a:defRPr>
            </a:lvl4pPr>
            <a:lvl5pPr lvl="4" algn="r">
              <a:buNone/>
              <a:defRPr sz="1300">
                <a:solidFill>
                  <a:schemeClr val="dk1"/>
                </a:solidFill>
              </a:defRPr>
            </a:lvl5pPr>
            <a:lvl6pPr lvl="5" algn="r">
              <a:buNone/>
              <a:defRPr sz="1300">
                <a:solidFill>
                  <a:schemeClr val="dk1"/>
                </a:solidFill>
              </a:defRPr>
            </a:lvl6pPr>
            <a:lvl7pPr lvl="6" algn="r">
              <a:buNone/>
              <a:defRPr sz="1300">
                <a:solidFill>
                  <a:schemeClr val="dk1"/>
                </a:solidFill>
              </a:defRPr>
            </a:lvl7pPr>
            <a:lvl8pPr lvl="7" algn="r">
              <a:buNone/>
              <a:defRPr sz="1300">
                <a:solidFill>
                  <a:schemeClr val="dk1"/>
                </a:solidFill>
              </a:defRPr>
            </a:lvl8pPr>
            <a:lvl9pPr lvl="8" algn="r">
              <a:buNone/>
              <a:defRPr sz="1300">
                <a:solidFill>
                  <a:schemeClr val="dk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2"/>
    <p:sldLayoutId id="2147483652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mailto:contact@ncj.nl" TargetMode="External"/><Relationship Id="rId4" Type="http://schemas.openxmlformats.org/officeDocument/2006/relationships/hyperlink" Target="http://www.jgzrichtlijn.nl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"/>
          <p:cNvSpPr txBox="1"/>
          <p:nvPr>
            <p:ph type="ctrTitle"/>
          </p:nvPr>
        </p:nvSpPr>
        <p:spPr>
          <a:xfrm>
            <a:off x="2286000" y="1447800"/>
            <a:ext cx="6629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JGZ-richtlijn </a:t>
            </a:r>
            <a:r>
              <a:rPr b="1" i="0" lang="en-US" sz="19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Opsporen oogafwijkingen</a:t>
            </a:r>
            <a:endParaRPr/>
          </a:p>
        </p:txBody>
      </p:sp>
      <p:sp>
        <p:nvSpPr>
          <p:cNvPr id="39" name="Google Shape;39;p1"/>
          <p:cNvSpPr txBox="1"/>
          <p:nvPr>
            <p:ph idx="1" type="subTitle"/>
          </p:nvPr>
        </p:nvSpPr>
        <p:spPr>
          <a:xfrm>
            <a:off x="2286000" y="1824037"/>
            <a:ext cx="6629400" cy="144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Auteurs: Nicoline Schalij-Delfos, Hein Raat, Huib Simonsz, Caren Lanting, Frea Sloot, Aya Sami en Suzanne van den Toren</a:t>
            </a:r>
            <a:endParaRPr/>
          </a:p>
          <a:p>
            <a:pPr indent="0" lvl="0" marL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Publicatiedatum: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juni 2019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40;p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0"/>
          <p:cNvSpPr txBox="1"/>
          <p:nvPr>
            <p:ph type="title"/>
          </p:nvPr>
        </p:nvSpPr>
        <p:spPr>
          <a:xfrm>
            <a:off x="1547812" y="1800225"/>
            <a:ext cx="713898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</a:pPr>
            <a:r>
              <a:rPr b="1" i="0" lang="en-US" sz="19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Verwijzen</a:t>
            </a:r>
            <a:endParaRPr/>
          </a:p>
        </p:txBody>
      </p:sp>
      <p:sp>
        <p:nvSpPr>
          <p:cNvPr id="109" name="Google Shape;109;p10"/>
          <p:cNvSpPr txBox="1"/>
          <p:nvPr>
            <p:ph idx="1" type="body"/>
          </p:nvPr>
        </p:nvSpPr>
        <p:spPr>
          <a:xfrm>
            <a:off x="1547812" y="2209800"/>
            <a:ext cx="7138987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Verwijs termijnen staan benoemd per: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aandoening of afwijking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afwijkende uitkomst oogonderzoek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>
                <a:latin typeface="Calibri"/>
                <a:ea typeface="Calibri"/>
                <a:cs typeface="Calibri"/>
                <a:sym typeface="Calibri"/>
              </a:rPr>
              <a:t>Tip: samenvattingskaart tabel 4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rPr b="1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Aangepaste</a:t>
            </a: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verwijscriteria bij de visusmetingen:</a:t>
            </a:r>
            <a:endParaRPr/>
          </a:p>
          <a:p>
            <a:pPr indent="0" lvl="0" marL="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42-48 maanden: drempel van </a:t>
            </a:r>
            <a:r>
              <a:rPr b="1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0,63</a:t>
            </a:r>
            <a:endParaRPr b="1"/>
          </a:p>
          <a:p>
            <a:pPr indent="0" lvl="0" marL="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54-66 maanden: drempel van </a:t>
            </a:r>
            <a:r>
              <a:rPr b="1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0,80</a:t>
            </a:r>
            <a:endParaRPr b="1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3429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0"/>
          <p:cNvSpPr txBox="1"/>
          <p:nvPr/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824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A08241"/>
                </a:solidFill>
                <a:latin typeface="Calibri"/>
                <a:ea typeface="Calibri"/>
                <a:cs typeface="Calibri"/>
                <a:sym typeface="Calibri"/>
              </a:rPr>
              <a:t>Presentatie-richtlijn opsporen oogafwijkingen</a:t>
            </a:r>
            <a:endParaRPr/>
          </a:p>
        </p:txBody>
      </p:sp>
      <p:sp>
        <p:nvSpPr>
          <p:cNvPr id="111" name="Google Shape;111;p10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1"/>
          <p:cNvSpPr txBox="1"/>
          <p:nvPr>
            <p:ph type="title"/>
          </p:nvPr>
        </p:nvSpPr>
        <p:spPr>
          <a:xfrm>
            <a:off x="1547812" y="1800225"/>
            <a:ext cx="713898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</a:pPr>
            <a:r>
              <a:rPr b="1" i="0" lang="en-US" sz="19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Nazorg</a:t>
            </a:r>
            <a:endParaRPr/>
          </a:p>
        </p:txBody>
      </p:sp>
      <p:sp>
        <p:nvSpPr>
          <p:cNvPr id="117" name="Google Shape;117;p11"/>
          <p:cNvSpPr txBox="1"/>
          <p:nvPr>
            <p:ph idx="1" type="body"/>
          </p:nvPr>
        </p:nvSpPr>
        <p:spPr>
          <a:xfrm>
            <a:off x="1547812" y="2209800"/>
            <a:ext cx="7138987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i="0" lang="en-US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 richtlijn benadrukt het belang van goede informatie-uitwisseling tussen zorgprofessionals. </a:t>
            </a:r>
            <a:endParaRPr i="1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8181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i="0" lang="en-US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Afspraken per regio over verwijzingen en gegevensuitwisseling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1818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i="0" lang="en-US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JGZ blijft op de hoogte van een verwijzing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18181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erriweather Sans"/>
              <a:buNone/>
            </a:pPr>
            <a:r>
              <a:t/>
            </a:r>
            <a:endParaRPr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342900" marR="0" rtl="0" algn="l">
              <a:lnSpc>
                <a:spcPct val="118181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erriweather Sans"/>
              <a:buNone/>
            </a:pPr>
            <a:r>
              <a:t/>
            </a:r>
            <a:endParaRPr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1"/>
          <p:cNvSpPr txBox="1"/>
          <p:nvPr/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824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A08241"/>
                </a:solidFill>
                <a:latin typeface="Calibri"/>
                <a:ea typeface="Calibri"/>
                <a:cs typeface="Calibri"/>
                <a:sym typeface="Calibri"/>
              </a:rPr>
              <a:t>Presentatie-richtlijn opsporen oogafwijkingen</a:t>
            </a:r>
            <a:endParaRPr/>
          </a:p>
        </p:txBody>
      </p:sp>
      <p:sp>
        <p:nvSpPr>
          <p:cNvPr id="119" name="Google Shape;119;p11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3"/>
          <p:cNvSpPr txBox="1"/>
          <p:nvPr>
            <p:ph type="title"/>
          </p:nvPr>
        </p:nvSpPr>
        <p:spPr>
          <a:xfrm>
            <a:off x="1547812" y="1800225"/>
            <a:ext cx="713898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</a:pPr>
            <a:r>
              <a:rPr b="1" i="0" lang="en-US" sz="19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Registratie</a:t>
            </a:r>
            <a:endParaRPr/>
          </a:p>
        </p:txBody>
      </p:sp>
      <p:sp>
        <p:nvSpPr>
          <p:cNvPr id="125" name="Google Shape;125;p13"/>
          <p:cNvSpPr txBox="1"/>
          <p:nvPr>
            <p:ph idx="1" type="body"/>
          </p:nvPr>
        </p:nvSpPr>
        <p:spPr>
          <a:xfrm>
            <a:off x="1547812" y="2209800"/>
            <a:ext cx="7138987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Registratie oogonderzoek bij elk relevant contactmoment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Aangepast BDS-protocol beschikbaar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t/>
            </a:r>
            <a:endParaRPr/>
          </a:p>
          <a:p>
            <a:pPr indent="-222250" lvl="0" marL="3429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13"/>
          <p:cNvSpPr txBox="1"/>
          <p:nvPr/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824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A08241"/>
                </a:solidFill>
                <a:latin typeface="Calibri"/>
                <a:ea typeface="Calibri"/>
                <a:cs typeface="Calibri"/>
                <a:sym typeface="Calibri"/>
              </a:rPr>
              <a:t>Presentatie-richtlijn opsporen oogafwijkingen</a:t>
            </a:r>
            <a:endParaRPr/>
          </a:p>
        </p:txBody>
      </p:sp>
      <p:sp>
        <p:nvSpPr>
          <p:cNvPr id="127" name="Google Shape;127;p1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4"/>
          <p:cNvSpPr txBox="1"/>
          <p:nvPr>
            <p:ph type="title"/>
          </p:nvPr>
        </p:nvSpPr>
        <p:spPr>
          <a:xfrm>
            <a:off x="1547812" y="1800225"/>
            <a:ext cx="713898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</a:pPr>
            <a:r>
              <a:rPr b="1" i="0" lang="en-US" sz="19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Randvoorwaarden</a:t>
            </a:r>
            <a:endParaRPr/>
          </a:p>
        </p:txBody>
      </p:sp>
      <p:sp>
        <p:nvSpPr>
          <p:cNvPr id="133" name="Google Shape;133;p14"/>
          <p:cNvSpPr txBox="1"/>
          <p:nvPr>
            <p:ph idx="1" type="body"/>
          </p:nvPr>
        </p:nvSpPr>
        <p:spPr>
          <a:xfrm>
            <a:off x="1547812" y="2209800"/>
            <a:ext cx="7138987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rPr b="0" i="1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Scholing</a:t>
            </a:r>
            <a:endParaRPr i="1"/>
          </a:p>
          <a:p>
            <a:pPr indent="-349250" lvl="0" marL="4572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JGZ-instellingen beschikken over visus-instructeur</a:t>
            </a:r>
            <a:endParaRPr/>
          </a:p>
          <a:p>
            <a:pPr indent="-349250" lvl="0" marL="45720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 instructeur traint volgens het train-de-trainer model</a:t>
            </a:r>
            <a:endParaRPr/>
          </a:p>
          <a:p>
            <a:pPr indent="-349250" lvl="0" marL="45720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Landelijk genormeerde toets</a:t>
            </a:r>
            <a:endParaRPr/>
          </a:p>
          <a:p>
            <a:pPr indent="-349250" lvl="0" marL="45720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terugkomdagen in 5 jaar tijd</a:t>
            </a:r>
            <a:endParaRPr/>
          </a:p>
          <a:p>
            <a:pPr indent="-349250" lvl="0" marL="45720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Training elke 5 jaar herhalen</a:t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rPr i="1" lang="en-US">
                <a:latin typeface="Calibri"/>
                <a:ea typeface="Calibri"/>
                <a:cs typeface="Calibri"/>
                <a:sym typeface="Calibri"/>
              </a:rPr>
              <a:t>Omgeving</a:t>
            </a:r>
            <a:endParaRPr i="1"/>
          </a:p>
          <a:p>
            <a:pPr indent="-349250" lvl="0" marL="4572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Normaal verlichte spreekkamers (geen lichtkasten)</a:t>
            </a:r>
            <a:endParaRPr/>
          </a:p>
          <a:p>
            <a:pPr indent="-349250" lvl="0" marL="45720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Gebruik van goede materialen en kaarten</a:t>
            </a:r>
            <a:endParaRPr/>
          </a:p>
        </p:txBody>
      </p:sp>
      <p:sp>
        <p:nvSpPr>
          <p:cNvPr id="134" name="Google Shape;134;p14"/>
          <p:cNvSpPr txBox="1"/>
          <p:nvPr/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824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A08241"/>
                </a:solidFill>
                <a:latin typeface="Calibri"/>
                <a:ea typeface="Calibri"/>
                <a:cs typeface="Calibri"/>
                <a:sym typeface="Calibri"/>
              </a:rPr>
              <a:t>Presentatie-richtlijn opsporen oogafwijkingen</a:t>
            </a:r>
            <a:endParaRPr/>
          </a:p>
        </p:txBody>
      </p:sp>
      <p:sp>
        <p:nvSpPr>
          <p:cNvPr id="135" name="Google Shape;135;p1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5"/>
          <p:cNvSpPr txBox="1"/>
          <p:nvPr>
            <p:ph type="title"/>
          </p:nvPr>
        </p:nvSpPr>
        <p:spPr>
          <a:xfrm>
            <a:off x="468312" y="1800225"/>
            <a:ext cx="821848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</a:pPr>
            <a:r>
              <a:rPr b="1" i="0" lang="en-US" sz="19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Vragen en discussiepunten</a:t>
            </a:r>
            <a:endParaRPr/>
          </a:p>
        </p:txBody>
      </p:sp>
      <p:sp>
        <p:nvSpPr>
          <p:cNvPr id="141" name="Google Shape;141;p15"/>
          <p:cNvSpPr txBox="1"/>
          <p:nvPr/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824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A08241"/>
                </a:solidFill>
                <a:latin typeface="Calibri"/>
                <a:ea typeface="Calibri"/>
                <a:cs typeface="Calibri"/>
                <a:sym typeface="Calibri"/>
              </a:rPr>
              <a:t>Presentatie-richtlijn opsporen oogafwijkingen</a:t>
            </a:r>
            <a:endParaRPr/>
          </a:p>
        </p:txBody>
      </p:sp>
      <p:sp>
        <p:nvSpPr>
          <p:cNvPr id="142" name="Google Shape;142;p1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6"/>
          <p:cNvSpPr txBox="1"/>
          <p:nvPr>
            <p:ph type="title"/>
          </p:nvPr>
        </p:nvSpPr>
        <p:spPr>
          <a:xfrm>
            <a:off x="1547812" y="1800225"/>
            <a:ext cx="713898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</a:pPr>
            <a:r>
              <a:rPr b="1" i="0" lang="en-US" sz="19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Contact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 over deze richtlijn: </a:t>
            </a:r>
            <a:r>
              <a:rPr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contact@ncj.nl</a:t>
            </a:r>
            <a:endParaRPr/>
          </a:p>
        </p:txBody>
      </p:sp>
      <p:sp>
        <p:nvSpPr>
          <p:cNvPr id="148" name="Google Shape;148;p16"/>
          <p:cNvSpPr txBox="1"/>
          <p:nvPr>
            <p:ph idx="1" type="body"/>
          </p:nvPr>
        </p:nvSpPr>
        <p:spPr>
          <a:xfrm>
            <a:off x="1547812" y="2209800"/>
            <a:ext cx="7138987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rPr i="1" lang="en-US">
                <a:latin typeface="Calibri"/>
                <a:ea typeface="Calibri"/>
                <a:cs typeface="Calibri"/>
                <a:sym typeface="Calibri"/>
              </a:rPr>
              <a:t>Bekijk de JGZ-richtlijn Opsporen oogafwijkingen via </a:t>
            </a:r>
            <a:r>
              <a:rPr i="1" lang="en-US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www.jgzrichtlijn.nl</a:t>
            </a:r>
            <a:r>
              <a:rPr i="1" lang="en-US">
                <a:latin typeface="Calibri"/>
                <a:ea typeface="Calibri"/>
                <a:cs typeface="Calibri"/>
                <a:sym typeface="Calibri"/>
              </a:rPr>
              <a:t> en in de JGZ-richtlijnen app. Meer informatie, handige links en implementatie tools beschikbaar op de startpagina van de richtlin.</a:t>
            </a:r>
            <a:endParaRPr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6"/>
          <p:cNvSpPr txBox="1"/>
          <p:nvPr/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824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A08241"/>
                </a:solidFill>
                <a:latin typeface="Calibri"/>
                <a:ea typeface="Calibri"/>
                <a:cs typeface="Calibri"/>
                <a:sym typeface="Calibri"/>
              </a:rPr>
              <a:t>Presentatie-richtlijn opsporen oogafwijkingen</a:t>
            </a:r>
            <a:endParaRPr/>
          </a:p>
        </p:txBody>
      </p:sp>
      <p:sp>
        <p:nvSpPr>
          <p:cNvPr id="150" name="Google Shape;150;p1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7"/>
          <p:cNvSpPr txBox="1"/>
          <p:nvPr/>
        </p:nvSpPr>
        <p:spPr>
          <a:xfrm>
            <a:off x="6705600" y="6553200"/>
            <a:ext cx="1981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8241"/>
              </a:buClr>
              <a:buSzPts val="1000"/>
              <a:buFont typeface="Arial"/>
              <a:buNone/>
            </a:pPr>
            <a:r>
              <a:rPr b="0" i="0" lang="en-US" sz="1000" u="none" cap="none" strike="noStrike">
                <a:solidFill>
                  <a:srgbClr val="A08241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/>
          </a:p>
        </p:txBody>
      </p:sp>
      <p:sp>
        <p:nvSpPr>
          <p:cNvPr id="156" name="Google Shape;156;p17"/>
          <p:cNvSpPr txBox="1"/>
          <p:nvPr/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8241"/>
              </a:buClr>
              <a:buSzPts val="1000"/>
              <a:buFont typeface="Arial"/>
              <a:buNone/>
            </a:pPr>
            <a:r>
              <a:rPr b="1" i="0" lang="en-US" sz="1000" u="none" cap="none" strike="noStrike">
                <a:solidFill>
                  <a:srgbClr val="A08241"/>
                </a:solidFill>
                <a:latin typeface="Arial"/>
                <a:ea typeface="Arial"/>
                <a:cs typeface="Arial"/>
                <a:sym typeface="Arial"/>
              </a:rPr>
              <a:t>Presentatie-richtlijn opsporen oogafwijkingen</a:t>
            </a:r>
            <a:endParaRPr/>
          </a:p>
        </p:txBody>
      </p:sp>
      <p:pic>
        <p:nvPicPr>
          <p:cNvPr descr="powerpoint|def2.jpg" id="157" name="Google Shape;15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"/>
          <p:cNvSpPr txBox="1"/>
          <p:nvPr>
            <p:ph type="title"/>
          </p:nvPr>
        </p:nvSpPr>
        <p:spPr>
          <a:xfrm>
            <a:off x="1547812" y="1800225"/>
            <a:ext cx="713898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Waarom de richtlijn Opsporen oogafwijkingen?</a:t>
            </a:r>
            <a:endParaRPr/>
          </a:p>
        </p:txBody>
      </p:sp>
      <p:sp>
        <p:nvSpPr>
          <p:cNvPr id="46" name="Google Shape;46;p3"/>
          <p:cNvSpPr txBox="1"/>
          <p:nvPr>
            <p:ph idx="1" type="body"/>
          </p:nvPr>
        </p:nvSpPr>
        <p:spPr>
          <a:xfrm>
            <a:off x="1547812" y="2209800"/>
            <a:ext cx="7138987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/>
          </a:p>
          <a:p>
            <a:pPr indent="0" lvl="0" marL="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Goede gezichtsscherpte 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belangrijk voor algemene ontwikkeling. </a:t>
            </a:r>
            <a:endParaRPr/>
          </a:p>
          <a:p>
            <a:pPr indent="0" lvl="0" marL="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 amblyoop (lui) oog kan leiden tot slechtziendheid.</a:t>
            </a:r>
            <a:endParaRPr/>
          </a:p>
          <a:p>
            <a:pPr indent="0" lvl="0" marL="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t/>
            </a:r>
            <a:endParaRPr b="0" i="0" sz="19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Maar ook:</a:t>
            </a:r>
            <a:endParaRPr/>
          </a:p>
          <a:p>
            <a:pPr indent="0" lvl="0" marL="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rPr b="0" i="0" lang="en-US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Tijdige detectie van oogafwijkingen, zoals ptosis (hangend ooglid), scheelzien, vlekken en schokkerig volgen met ogen.</a:t>
            </a:r>
            <a:endParaRPr/>
          </a:p>
        </p:txBody>
      </p:sp>
      <p:sp>
        <p:nvSpPr>
          <p:cNvPr id="47" name="Google Shape;47;p3"/>
          <p:cNvSpPr txBox="1"/>
          <p:nvPr/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824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A08241"/>
                </a:solidFill>
                <a:latin typeface="Calibri"/>
                <a:ea typeface="Calibri"/>
                <a:cs typeface="Calibri"/>
                <a:sym typeface="Calibri"/>
              </a:rPr>
              <a:t>Presentatie-richtlijn opsporen oogafwijkingen</a:t>
            </a:r>
            <a:endParaRPr/>
          </a:p>
        </p:txBody>
      </p:sp>
      <p:sp>
        <p:nvSpPr>
          <p:cNvPr id="48" name="Google Shape;48;p3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/>
          <p:nvPr>
            <p:ph idx="1" type="body"/>
          </p:nvPr>
        </p:nvSpPr>
        <p:spPr>
          <a:xfrm>
            <a:off x="1547812" y="1704350"/>
            <a:ext cx="7139100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r>
              <a:rPr b="1"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Wettelijke taak: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Visusscreening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r>
              <a:rPr b="1"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Doel</a:t>
            </a: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de richtlijn: Screening op oogafwijkingen door systematisch onderzoek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(Vroeg)tijdig afwijkingen opsporen van afwijkingen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Gezondheidswinst: Slechtziendheid voorkomen 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erriweather Sans"/>
              <a:buNone/>
            </a:pPr>
            <a:r>
              <a:rPr b="1"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Aanpassingen noodzakelijk: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Oude richtlijn: Opsporing visuele stoornissen (2010)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Behoeften / knelpunten vanuit veld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-"/>
            </a:pPr>
            <a:r>
              <a:rPr i="0" lang="en-US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Nieuwe literatuur / inzichten</a:t>
            </a:r>
            <a:endParaRPr i="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3429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t/>
            </a:r>
            <a:endParaRPr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5"/>
          <p:cNvSpPr txBox="1"/>
          <p:nvPr/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824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A08241"/>
                </a:solidFill>
                <a:latin typeface="Calibri"/>
                <a:ea typeface="Calibri"/>
                <a:cs typeface="Calibri"/>
                <a:sym typeface="Calibri"/>
              </a:rPr>
              <a:t>Presentatie-richtlijn opsporen oogafwijkingen</a:t>
            </a:r>
            <a:endParaRPr/>
          </a:p>
        </p:txBody>
      </p:sp>
      <p:sp>
        <p:nvSpPr>
          <p:cNvPr id="55" name="Google Shape;55;p5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1547812" y="1800225"/>
            <a:ext cx="713898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</a:pPr>
            <a:r>
              <a:rPr b="1" i="0" lang="en-US" sz="19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Veranderingen </a:t>
            </a: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werkwijze (t.o.v. voorgaande richtlijn Visus (2010)</a:t>
            </a:r>
            <a:endParaRPr/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1547812" y="2209800"/>
            <a:ext cx="7138987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Char char="-"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Amsterdamse Plaatjes Kaart (APK)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vervangen door de LEA</a:t>
            </a:r>
            <a:endParaRPr/>
          </a:p>
          <a:p>
            <a:pPr indent="-342900" lvl="0" marL="3429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Char char="-"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Landolt-C Kaart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vervangen door de E-Haken Kaart</a:t>
            </a:r>
            <a:endParaRPr b="0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Char char="-"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lichtkasten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niet meer gebruikt</a:t>
            </a:r>
            <a:endParaRPr b="0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3429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SzPts val="1800"/>
              <a:buFont typeface="Calibri"/>
              <a:buChar char="-"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Aangepast advies contactmomenten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3429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3429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12"/>
          <p:cNvSpPr txBox="1"/>
          <p:nvPr/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824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A08241"/>
                </a:solidFill>
                <a:latin typeface="Calibri"/>
                <a:ea typeface="Calibri"/>
                <a:cs typeface="Calibri"/>
                <a:sym typeface="Calibri"/>
              </a:rPr>
              <a:t>Presentatie-richtlijn opsporen oogafwijkingen</a:t>
            </a:r>
            <a:endParaRPr/>
          </a:p>
        </p:txBody>
      </p:sp>
      <p:sp>
        <p:nvSpPr>
          <p:cNvPr id="63" name="Google Shape;63;p12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6"/>
          <p:cNvSpPr txBox="1"/>
          <p:nvPr>
            <p:ph type="title"/>
          </p:nvPr>
        </p:nvSpPr>
        <p:spPr>
          <a:xfrm>
            <a:off x="1403350" y="1196975"/>
            <a:ext cx="713898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</a:pPr>
            <a:r>
              <a:rPr b="1" lang="en-US">
                <a:latin typeface="Calibri"/>
                <a:ea typeface="Calibri"/>
                <a:cs typeface="Calibri"/>
                <a:sym typeface="Calibri"/>
              </a:rPr>
              <a:t>Thema’s richtlijn</a:t>
            </a:r>
            <a:endParaRPr/>
          </a:p>
        </p:txBody>
      </p:sp>
      <p:sp>
        <p:nvSpPr>
          <p:cNvPr id="69" name="Google Shape;69;p6"/>
          <p:cNvSpPr txBox="1"/>
          <p:nvPr>
            <p:ph idx="1" type="body"/>
          </p:nvPr>
        </p:nvSpPr>
        <p:spPr>
          <a:xfrm>
            <a:off x="1476375" y="1700212"/>
            <a:ext cx="7138987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i="0" lang="en-US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Ontwikkeling van het oog en de visuele functies</a:t>
            </a:r>
            <a:endParaRPr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i="0" lang="en-US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Opsporing van oogafwijkingen bij kinderen in de leeftijdsperiode van 0-36 maanden</a:t>
            </a:r>
            <a:endParaRPr i="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i="0" lang="en-US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Opsporing van oogafwijkingen bij kinderen vanaf de leeftijd van 36 maanden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i="0" lang="en-US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Randvoorwaarden voor het uitvoeren van de vroege opsporing van oogafwijkingen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i="0" lang="en-US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Bijlagen met beschrijving van de uitvoering van het oogonderzoek en de visusmetingen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Google Shape;70;p6"/>
          <p:cNvSpPr txBox="1"/>
          <p:nvPr/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824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A08241"/>
                </a:solidFill>
                <a:latin typeface="Calibri"/>
                <a:ea typeface="Calibri"/>
                <a:cs typeface="Calibri"/>
                <a:sym typeface="Calibri"/>
              </a:rPr>
              <a:t>Presentatie-richtlijn opsporen oogafwijkingen</a:t>
            </a:r>
            <a:endParaRPr/>
          </a:p>
        </p:txBody>
      </p:sp>
      <p:sp>
        <p:nvSpPr>
          <p:cNvPr id="71" name="Google Shape;71;p6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"/>
          <p:cNvSpPr txBox="1"/>
          <p:nvPr>
            <p:ph type="title"/>
          </p:nvPr>
        </p:nvSpPr>
        <p:spPr>
          <a:xfrm>
            <a:off x="1547812" y="1800225"/>
            <a:ext cx="713898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</a:pPr>
            <a:r>
              <a:rPr b="1" i="0" lang="en-US" sz="19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Ontwikkeling van het zien</a:t>
            </a:r>
            <a:endParaRPr/>
          </a:p>
        </p:txBody>
      </p:sp>
      <p:graphicFrame>
        <p:nvGraphicFramePr>
          <p:cNvPr id="77" name="Google Shape;77;p4"/>
          <p:cNvGraphicFramePr/>
          <p:nvPr/>
        </p:nvGraphicFramePr>
        <p:xfrm>
          <a:off x="1299562" y="233586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{311B5911-49E7-4BD5-8B72-025142BB3242}</a:tableStyleId>
              </a:tblPr>
              <a:tblGrid>
                <a:gridCol w="3280225"/>
                <a:gridCol w="3303025"/>
              </a:tblGrid>
              <a:tr h="570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Ontwikkeling van het zien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1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Vanaf leeftijd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0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Vaste fixatie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 weken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0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Vloeiende volgbewegingen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maanden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0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Convergentie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maanden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78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Accommodatie 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– 4 maanden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70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Stereoscopisch zien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Calibri"/>
                        <a:buNone/>
                      </a:pPr>
                      <a:r>
                        <a:rPr b="0" i="0" lang="en-US" sz="11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3-5 maanden tot 3 jaar</a:t>
                      </a:r>
                      <a:endParaRPr/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81BD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78" name="Google Shape;78;p4"/>
          <p:cNvSpPr txBox="1"/>
          <p:nvPr/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824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A08241"/>
                </a:solidFill>
                <a:latin typeface="Calibri"/>
                <a:ea typeface="Calibri"/>
                <a:cs typeface="Calibri"/>
                <a:sym typeface="Calibri"/>
              </a:rPr>
              <a:t>Presentatie-richtlijn opsporen oogafwijkingen</a:t>
            </a:r>
            <a:endParaRPr/>
          </a:p>
        </p:txBody>
      </p:sp>
      <p:sp>
        <p:nvSpPr>
          <p:cNvPr id="79" name="Google Shape;79;p4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7"/>
          <p:cNvSpPr txBox="1"/>
          <p:nvPr>
            <p:ph type="title"/>
          </p:nvPr>
        </p:nvSpPr>
        <p:spPr>
          <a:xfrm>
            <a:off x="1547812" y="1800225"/>
            <a:ext cx="713898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</a:pPr>
            <a:r>
              <a:rPr b="1" i="0" lang="en-US" sz="19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Signalering (</a:t>
            </a:r>
            <a:r>
              <a:rPr b="1" i="0" lang="en-US" sz="19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1/2</a:t>
            </a:r>
            <a:r>
              <a:rPr b="1" i="0" lang="en-US" sz="19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sp>
        <p:nvSpPr>
          <p:cNvPr id="85" name="Google Shape;85;p7"/>
          <p:cNvSpPr txBox="1"/>
          <p:nvPr>
            <p:ph idx="1" type="body"/>
          </p:nvPr>
        </p:nvSpPr>
        <p:spPr>
          <a:xfrm>
            <a:off x="1547812" y="2209800"/>
            <a:ext cx="7138987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rPr lang="en-US">
                <a:latin typeface="Calibri"/>
                <a:ea typeface="Calibri"/>
                <a:cs typeface="Calibri"/>
                <a:sym typeface="Calibri"/>
              </a:rPr>
              <a:t>Voorstel contactmomenten voor onderzoek</a:t>
            </a:r>
            <a:endParaRPr/>
          </a:p>
          <a:p>
            <a:pPr indent="-349250" lvl="0" marL="4572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maand</a:t>
            </a:r>
            <a:endParaRPr/>
          </a:p>
          <a:p>
            <a:pPr indent="-349250" lvl="0" marL="45720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 maanden</a:t>
            </a:r>
            <a:endParaRPr/>
          </a:p>
          <a:p>
            <a:pPr indent="-349250" lvl="0" marL="45720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 maanden</a:t>
            </a:r>
            <a:endParaRPr/>
          </a:p>
          <a:p>
            <a:pPr indent="-349250" lvl="0" marL="45720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6-9 maanden</a:t>
            </a:r>
            <a:endParaRPr/>
          </a:p>
          <a:p>
            <a:pPr indent="-349250" lvl="0" marL="45720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14-24 maanden</a:t>
            </a:r>
            <a:endParaRPr/>
          </a:p>
          <a:p>
            <a:pPr indent="-349250" lvl="0" marL="45720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36 maanden</a:t>
            </a:r>
            <a:endParaRPr/>
          </a:p>
          <a:p>
            <a:pPr indent="-349250" lvl="0" marL="45720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42-48 maanden</a:t>
            </a:r>
            <a:endParaRPr/>
          </a:p>
          <a:p>
            <a:pPr indent="-349250" lvl="0" marL="45720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54-66 maanden</a:t>
            </a:r>
            <a:endParaRPr b="0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3429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p7"/>
          <p:cNvSpPr txBox="1"/>
          <p:nvPr/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824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A08241"/>
                </a:solidFill>
                <a:latin typeface="Calibri"/>
                <a:ea typeface="Calibri"/>
                <a:cs typeface="Calibri"/>
                <a:sym typeface="Calibri"/>
              </a:rPr>
              <a:t>Presentatie-richtlijn opsporen oogafwijkingen</a:t>
            </a:r>
            <a:endParaRPr/>
          </a:p>
        </p:txBody>
      </p:sp>
      <p:sp>
        <p:nvSpPr>
          <p:cNvPr id="87" name="Google Shape;87;p7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8"/>
          <p:cNvSpPr txBox="1"/>
          <p:nvPr>
            <p:ph type="title"/>
          </p:nvPr>
        </p:nvSpPr>
        <p:spPr>
          <a:xfrm>
            <a:off x="1547812" y="1652200"/>
            <a:ext cx="7139100" cy="40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</a:pPr>
            <a:r>
              <a:rPr b="1" i="0" lang="en-US" sz="19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Signalering (2/2)</a:t>
            </a:r>
            <a:endParaRPr/>
          </a:p>
        </p:txBody>
      </p:sp>
      <p:sp>
        <p:nvSpPr>
          <p:cNvPr id="93" name="Google Shape;93;p8"/>
          <p:cNvSpPr txBox="1"/>
          <p:nvPr/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824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A08241"/>
                </a:solidFill>
                <a:latin typeface="Calibri"/>
                <a:ea typeface="Calibri"/>
                <a:cs typeface="Calibri"/>
                <a:sym typeface="Calibri"/>
              </a:rPr>
              <a:t>Presentatie-richtlijn opsporen oogafwijkingen</a:t>
            </a:r>
            <a:endParaRPr/>
          </a:p>
        </p:txBody>
      </p:sp>
      <p:graphicFrame>
        <p:nvGraphicFramePr>
          <p:cNvPr id="94" name="Google Shape;94;p8"/>
          <p:cNvGraphicFramePr/>
          <p:nvPr/>
        </p:nvGraphicFramePr>
        <p:xfrm>
          <a:off x="192012" y="22050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{311B5911-49E7-4BD5-8B72-025142BB3242}</a:tableStyleId>
              </a:tblPr>
              <a:tblGrid>
                <a:gridCol w="1572350"/>
                <a:gridCol w="833225"/>
                <a:gridCol w="769150"/>
                <a:gridCol w="989775"/>
                <a:gridCol w="722075"/>
                <a:gridCol w="781475"/>
                <a:gridCol w="776475"/>
                <a:gridCol w="1053925"/>
                <a:gridCol w="1129650"/>
              </a:tblGrid>
              <a:tr h="9133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Leeftijden en periodes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Anamnese</a:t>
                      </a:r>
                      <a:endParaRPr b="1" i="0" sz="1200" u="none" cap="none" strike="noStrik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2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Inspectie</a:t>
                      </a:r>
                      <a:endParaRPr b="1" i="0" sz="12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2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Rode fundusreflex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Van Wiechen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Cornea lichtreflex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Instel-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b="1"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beweging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Monoculaire volgbeweging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Visusmeting</a:t>
                      </a:r>
                      <a:endParaRPr b="1" i="0" sz="12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0" sz="1200" u="none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 maand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54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</a:tr>
              <a:tr h="29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 maanden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 maanden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</a:tr>
              <a:tr h="29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6-9 maanden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14-24 maanden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</a:tr>
              <a:tr h="29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36 maanden (3 jaar)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*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42-48 maanden (3,5-4 jaar)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</a:tr>
              <a:tr h="4566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54-66 maanden (4,5-5,5 jaar)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X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9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Calibri"/>
                        <a:buNone/>
                      </a:pPr>
                      <a:r>
                        <a:rPr b="1"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≥ 84 maanden (7 jaar)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i="0" lang="en-US" sz="12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</a:t>
                      </a:r>
                      <a:endParaRPr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BACC6">
                        <a:alpha val="19607"/>
                      </a:srgbClr>
                    </a:solidFill>
                  </a:tcPr>
                </a:tc>
              </a:tr>
              <a:tr h="217125">
                <a:tc gridSpan="9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700"/>
                        <a:buFont typeface="Calibri"/>
                        <a:buNone/>
                      </a:pPr>
                      <a:r>
                        <a:rPr b="0" i="0" lang="en-US" sz="700" u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 op indicatie </a:t>
                      </a:r>
                      <a:endParaRPr/>
                    </a:p>
                  </a:txBody>
                  <a:tcPr marT="0" marB="0" marR="68575" marL="68575">
                    <a:lnT cap="flat" cmpd="sng" w="12700">
                      <a:solidFill>
                        <a:srgbClr val="4BAC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95" name="Google Shape;95;p8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9"/>
          <p:cNvSpPr txBox="1"/>
          <p:nvPr>
            <p:ph type="title"/>
          </p:nvPr>
        </p:nvSpPr>
        <p:spPr>
          <a:xfrm>
            <a:off x="1547812" y="1800225"/>
            <a:ext cx="7138987" cy="409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Calibri"/>
              <a:buNone/>
            </a:pPr>
            <a:r>
              <a:rPr b="1" i="0" lang="en-US" sz="1900" u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Ondersteuning en begeleiding</a:t>
            </a:r>
            <a:endParaRPr/>
          </a:p>
        </p:txBody>
      </p:sp>
      <p:sp>
        <p:nvSpPr>
          <p:cNvPr id="101" name="Google Shape;101;p9"/>
          <p:cNvSpPr txBox="1"/>
          <p:nvPr>
            <p:ph idx="1" type="body"/>
          </p:nvPr>
        </p:nvSpPr>
        <p:spPr>
          <a:xfrm>
            <a:off x="1547812" y="2209800"/>
            <a:ext cx="7138987" cy="3962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JGZ-</a:t>
            </a:r>
            <a:r>
              <a:rPr lang="en-US">
                <a:latin typeface="Calibri"/>
                <a:ea typeface="Calibri"/>
                <a:cs typeface="Calibri"/>
                <a:sym typeface="Calibri"/>
              </a:rPr>
              <a:t>organisaties </a:t>
            </a: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informeren ouders over onderzoeken van het oog. Dit zorgt voor:</a:t>
            </a:r>
            <a:endParaRPr b="0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Grotere opkomst van ouders met kind op geadviseerde leeftijd</a:t>
            </a:r>
            <a:endParaRPr/>
          </a:p>
          <a:p>
            <a:pPr indent="-349250" lvl="0" marL="457200" marR="0" rtl="0" algn="l">
              <a:lnSpc>
                <a:spcPct val="136842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b="0" i="0" lang="en-US" sz="19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Grotere kans op geslaagde visusmeting (bijv. door het oefenen met de kaarten)</a:t>
            </a:r>
            <a:endParaRPr/>
          </a:p>
          <a:p>
            <a:pPr indent="0" lvl="0" marL="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22250" lvl="0" marL="342900" marR="0" rtl="0" algn="l">
              <a:lnSpc>
                <a:spcPct val="136842"/>
              </a:lnSpc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Merriweather Sans"/>
              <a:buNone/>
            </a:pPr>
            <a:r>
              <a:t/>
            </a:r>
            <a:endParaRPr b="0" i="0" sz="1900" u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9"/>
          <p:cNvSpPr txBox="1"/>
          <p:nvPr/>
        </p:nvSpPr>
        <p:spPr>
          <a:xfrm>
            <a:off x="1547812" y="6553200"/>
            <a:ext cx="51577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08241"/>
              </a:buClr>
              <a:buSzPts val="1000"/>
              <a:buFont typeface="Calibri"/>
              <a:buNone/>
            </a:pPr>
            <a:r>
              <a:rPr b="1" i="0" lang="en-US" sz="1000" u="none" cap="none" strike="noStrike">
                <a:solidFill>
                  <a:srgbClr val="A08241"/>
                </a:solidFill>
                <a:latin typeface="Calibri"/>
                <a:ea typeface="Calibri"/>
                <a:cs typeface="Calibri"/>
                <a:sym typeface="Calibri"/>
              </a:rPr>
              <a:t>Presentatie-richtlijn opsporen oogafwijkingen</a:t>
            </a:r>
            <a:endParaRPr/>
          </a:p>
        </p:txBody>
      </p:sp>
      <p:sp>
        <p:nvSpPr>
          <p:cNvPr id="103" name="Google Shape;103;p9"/>
          <p:cNvSpPr txBox="1"/>
          <p:nvPr>
            <p:ph idx="12" type="sldNum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resentatie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Presentatie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2011-04-06T11:37:05Z</dcterms:created>
  <dc:creator>pdegroot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