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  <p:sldMasterId id="2147483650" r:id="rId4"/>
    <p:sldMasterId id="214748365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7" roundtripDataSignature="AMtx7miaxG0YnU9u8zSAQAoyjP4Sc2x5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7" Type="http://customschemas.google.com/relationships/presentationmetadata" Target="metadata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889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8890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8890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8890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8890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8890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8890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8890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8890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7" name="Google Shape;37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fdf0dd06e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g7fdf0dd06e_0_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fdf0dd06e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9" name="Google Shape;119;g7fdf0dd06e_0_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2" name="Google Shape;132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1" name="Google Shape;14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2" name="Google Shape;142;p14:notes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5" name="Google Shape;15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1" name="Google Shape;161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8" name="Google Shape;168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" name="Google Shape;5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" name="Google Shape;5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" name="Google Shape;64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1" name="Google Shape;7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8" name="Google Shape;7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5" name="Google Shape;8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7fdf0dd06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2" name="Google Shape;92;g7fdf0dd06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dia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2"/>
          <p:cNvSpPr txBox="1"/>
          <p:nvPr>
            <p:ph type="ctrTitle"/>
          </p:nvPr>
        </p:nvSpPr>
        <p:spPr>
          <a:xfrm>
            <a:off x="2286000" y="1447800"/>
            <a:ext cx="6629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2"/>
          <p:cNvSpPr txBox="1"/>
          <p:nvPr>
            <p:ph idx="1" type="subTitle"/>
          </p:nvPr>
        </p:nvSpPr>
        <p:spPr>
          <a:xfrm>
            <a:off x="2286000" y="1824038"/>
            <a:ext cx="66294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en objec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6"/>
          <p:cNvSpPr txBox="1"/>
          <p:nvPr>
            <p:ph type="title"/>
          </p:nvPr>
        </p:nvSpPr>
        <p:spPr>
          <a:xfrm>
            <a:off x="1547813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9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26"/>
          <p:cNvSpPr txBox="1"/>
          <p:nvPr>
            <p:ph idx="1" type="body"/>
          </p:nvPr>
        </p:nvSpPr>
        <p:spPr>
          <a:xfrm>
            <a:off x="1547813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1pPr>
            <a:lvl2pPr indent="-317500" lvl="1" marL="9144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2pPr>
            <a:lvl3pPr indent="-317500" lvl="2" marL="13716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eeg" typ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el en object" type="obj">
  <p:cSld name="OBJEC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5"/>
          <p:cNvSpPr txBox="1"/>
          <p:nvPr>
            <p:ph type="title"/>
          </p:nvPr>
        </p:nvSpPr>
        <p:spPr>
          <a:xfrm>
            <a:off x="1547813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9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9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9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25"/>
          <p:cNvSpPr txBox="1"/>
          <p:nvPr>
            <p:ph idx="1" type="body"/>
          </p:nvPr>
        </p:nvSpPr>
        <p:spPr>
          <a:xfrm>
            <a:off x="1547813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1pPr>
            <a:lvl2pPr indent="-317500" lvl="1" marL="9144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2pPr>
            <a:lvl3pPr indent="-317500" lvl="2" marL="13716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Char char="-"/>
              <a:defRPr sz="1900"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Leeg" type="blank">
  <p:cSld name="BLANK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/>
          <p:nvPr>
            <p:ph type="title"/>
          </p:nvPr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0"/>
          <p:cNvSpPr txBox="1"/>
          <p:nvPr>
            <p:ph idx="1" type="body"/>
          </p:nvPr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CF8F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2571750" cy="218281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4"/>
          <p:cNvSpPr txBox="1"/>
          <p:nvPr>
            <p:ph type="title"/>
          </p:nvPr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4"/>
          <p:cNvSpPr txBox="1"/>
          <p:nvPr>
            <p:ph idx="1" type="body"/>
          </p:nvPr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4"/>
          <p:cNvSpPr txBox="1"/>
          <p:nvPr>
            <p:ph idx="10" type="dt"/>
          </p:nvPr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4"/>
          <p:cNvSpPr txBox="1"/>
          <p:nvPr>
            <p:ph idx="11" type="ftr"/>
          </p:nvPr>
        </p:nvSpPr>
        <p:spPr>
          <a:xfrm>
            <a:off x="1547812" y="6553200"/>
            <a:ext cx="5157787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CF8F1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2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2571750" cy="2182812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3"/>
          <p:cNvSpPr txBox="1"/>
          <p:nvPr>
            <p:ph type="title"/>
          </p:nvPr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23"/>
          <p:cNvSpPr txBox="1"/>
          <p:nvPr>
            <p:ph idx="1" type="body"/>
          </p:nvPr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-"/>
              <a:defRPr b="0" i="0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23"/>
          <p:cNvSpPr txBox="1"/>
          <p:nvPr>
            <p:ph idx="10" type="dt"/>
          </p:nvPr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23"/>
          <p:cNvSpPr txBox="1"/>
          <p:nvPr>
            <p:ph idx="11" type="ftr"/>
          </p:nvPr>
        </p:nvSpPr>
        <p:spPr>
          <a:xfrm>
            <a:off x="1547812" y="6553200"/>
            <a:ext cx="5157787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2"/>
    <p:sldLayoutId id="2147483655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mailto:richtlijn@ncj.nl" TargetMode="External"/><Relationship Id="rId4" Type="http://schemas.openxmlformats.org/officeDocument/2006/relationships/hyperlink" Target="http://www.jgzrichtlijn.n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"/>
          <p:cNvSpPr txBox="1"/>
          <p:nvPr/>
        </p:nvSpPr>
        <p:spPr>
          <a:xfrm>
            <a:off x="2286000" y="1447800"/>
            <a:ext cx="6629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JGZ-richtlijn Motorische Ontwikkeling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"/>
          <p:cNvSpPr txBox="1"/>
          <p:nvPr/>
        </p:nvSpPr>
        <p:spPr>
          <a:xfrm>
            <a:off x="2286000" y="1824037"/>
            <a:ext cx="66294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Marlou de Kroon, MD PhD, projectleider &amp;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Judith de Best, MSc, kinderfysiotherapeut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Publicatiemaand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november </a:t>
            </a: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2019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"/>
          <p:cNvSpPr txBox="1"/>
          <p:nvPr/>
        </p:nvSpPr>
        <p:spPr>
          <a:xfrm>
            <a:off x="1440235" y="1404938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Ondersteuning en begeleiding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9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Monitoren motorische ontwikkeling met VWO en BFMT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Bij vermoeden motorische ontwikkelingsachterstand of neurologisch probleem: extra testen uitvoeren, hercontrole en/of verwijzen op basis van verwijsschema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Advisering aan ouders om motorische ontwikkeling te stimuleren, o.a. door buikligging onder toezicht, niet te veel in zitstoeltjes laten zitten, minimaal vereiste aan beweegtijd per dag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14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Belangrijkste verschillen t.o.v. huidige werkwijze: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BFMT</a:t>
            </a:r>
            <a:endParaRPr/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Prematuren door jeugdartsen laten beoordelen op 5-6-jarige leeftijd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9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0"/>
          <p:cNvSpPr txBox="1"/>
          <p:nvPr/>
        </p:nvSpPr>
        <p:spPr>
          <a:xfrm>
            <a:off x="1547712" y="1714000"/>
            <a:ext cx="71391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Verwijzen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0"/>
          <p:cNvSpPr txBox="1"/>
          <p:nvPr/>
        </p:nvSpPr>
        <p:spPr>
          <a:xfrm>
            <a:off x="1547800" y="2123501"/>
            <a:ext cx="7139100" cy="41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latin typeface="Arial"/>
                <a:ea typeface="Arial"/>
                <a:cs typeface="Arial"/>
                <a:sym typeface="Arial"/>
              </a:rPr>
              <a:t>Geen verschillen met bestaande werkwijze!</a:t>
            </a:r>
            <a:endParaRPr b="0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</a:rPr>
              <a:t>Bekijk Figuur 1 en 2 uit de richtlijn. </a:t>
            </a:r>
            <a:endParaRPr sz="1800"/>
          </a:p>
        </p:txBody>
      </p:sp>
      <p:sp>
        <p:nvSpPr>
          <p:cNvPr id="110" name="Google Shape;110;p10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7fdf0dd06e_0_7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g7fdf0dd06e_0_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975" y="1144650"/>
            <a:ext cx="8486518" cy="5637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7fdf0dd06e_0_14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g7fdf0dd06e_0_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52775" y="363575"/>
            <a:ext cx="5826074" cy="641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1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Nazorg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1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1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Bestaand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Extra controle bij twijfel over motorische ontwikkeling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Nieuw in deze richtlijn</a:t>
            </a:r>
            <a:endParaRPr b="0" i="1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Nagaan of zorg gewenste effecten geeft; zonodig aansturen op aangepaste zorg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lang="en-US" sz="1800">
                <a:solidFill>
                  <a:schemeClr val="dk1"/>
                </a:solidFill>
              </a:rPr>
              <a:t>B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ij prematuren: indien mogelijk verwijzen naar ToP (indien niet mogelijk: naar fysiotherapeut)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Standaard de BFMT uitvoeren bij 5-6-jarigen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1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/>
        </p:nvSpPr>
        <p:spPr>
          <a:xfrm>
            <a:off x="607925" y="1623000"/>
            <a:ext cx="2816100" cy="4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Wijze van registratie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3"/>
          <p:cNvSpPr txBox="1"/>
          <p:nvPr/>
        </p:nvSpPr>
        <p:spPr>
          <a:xfrm>
            <a:off x="486350" y="2816300"/>
            <a:ext cx="8657700" cy="283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Toelichting op de BDS-protocollen bij JGZ-richtlijnen</a:t>
            </a:r>
            <a:endParaRPr b="1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38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900"/>
              <a:buFont typeface="Calibri"/>
              <a:buChar char="-"/>
            </a:pPr>
            <a:r>
              <a:rPr b="0" i="0" lang="en-US" sz="1900" u="none" cap="none" strike="noStrike">
                <a:solidFill>
                  <a:srgbClr val="222222"/>
                </a:solidFill>
                <a:highlight>
                  <a:srgbClr val="FCF8F1"/>
                </a:highlight>
                <a:latin typeface="Calibri"/>
                <a:ea typeface="Calibri"/>
                <a:cs typeface="Calibri"/>
                <a:sym typeface="Calibri"/>
              </a:rPr>
              <a:t>Handelingsaanbevelingen ten behoeve van de zorg voor het kind zijn conform de BDS op uniforme wijze registreerbaar </a:t>
            </a:r>
            <a:endParaRPr b="0" i="0" sz="1900" u="none" cap="none" strike="noStrike">
              <a:solidFill>
                <a:srgbClr val="222222"/>
              </a:solidFill>
              <a:highlight>
                <a:srgbClr val="FCF8F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38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900"/>
              <a:buFont typeface="Calibri"/>
              <a:buChar char="-"/>
            </a:pPr>
            <a:r>
              <a:rPr b="0" i="0" lang="en-US" sz="1900" u="none" cap="none" strike="noStrike">
                <a:solidFill>
                  <a:srgbClr val="222222"/>
                </a:solidFill>
                <a:highlight>
                  <a:srgbClr val="FCF8F1"/>
                </a:highlight>
                <a:latin typeface="Calibri"/>
                <a:ea typeface="Calibri"/>
                <a:cs typeface="Calibri"/>
                <a:sym typeface="Calibri"/>
              </a:rPr>
              <a:t>Ondersteuning om een registratieprotocol voor de eigen organisatie te maken, passend bij de eigen werkprocessen en de inrichting van het Digitaal Dossier JGZ</a:t>
            </a:r>
            <a:endParaRPr b="0" i="0" sz="1900" u="none" cap="none" strike="noStrike">
              <a:solidFill>
                <a:srgbClr val="222222"/>
              </a:solidFill>
              <a:highlight>
                <a:srgbClr val="FCF8F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38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900"/>
              <a:buFont typeface="Calibri"/>
              <a:buChar char="-"/>
            </a:pPr>
            <a:r>
              <a:rPr b="0" i="0" lang="en-US" sz="1900" u="none" cap="none" strike="noStrike">
                <a:solidFill>
                  <a:srgbClr val="222222"/>
                </a:solidFill>
                <a:highlight>
                  <a:srgbClr val="FCF8F1"/>
                </a:highlight>
                <a:latin typeface="Calibri"/>
                <a:ea typeface="Calibri"/>
                <a:cs typeface="Calibri"/>
                <a:sym typeface="Calibri"/>
              </a:rPr>
              <a:t>Een functionele omschrijving van de BDS-onderdelen en vervolgens de technische omschrijving</a:t>
            </a:r>
            <a:endParaRPr b="0" i="0" sz="1900" u="none" cap="none" strike="noStrike">
              <a:solidFill>
                <a:srgbClr val="222222"/>
              </a:solidFill>
              <a:highlight>
                <a:srgbClr val="FCF8F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381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900"/>
              <a:buFont typeface="Calibri"/>
              <a:buChar char="-"/>
            </a:pPr>
            <a:r>
              <a:rPr b="0" i="0" lang="en-US" sz="1900" u="none" cap="none" strike="noStrike">
                <a:solidFill>
                  <a:srgbClr val="222222"/>
                </a:solidFill>
                <a:highlight>
                  <a:srgbClr val="FCF8F1"/>
                </a:highlight>
                <a:latin typeface="Calibri"/>
                <a:ea typeface="Calibri"/>
                <a:cs typeface="Calibri"/>
                <a:sym typeface="Calibri"/>
              </a:rPr>
              <a:t>Overzicht van nieuwe elementen </a:t>
            </a:r>
            <a:endParaRPr b="0" i="0" sz="1900" u="none" cap="none" strike="noStrike">
              <a:solidFill>
                <a:srgbClr val="222222"/>
              </a:solidFill>
              <a:highlight>
                <a:srgbClr val="FCF8F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t/>
            </a:r>
            <a:endParaRPr b="0" i="1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t/>
            </a:r>
            <a:endParaRPr b="0" i="1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t/>
            </a:r>
            <a:endParaRPr b="0" i="1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t/>
            </a:r>
            <a:endParaRPr b="0" i="1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3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34263" y="0"/>
            <a:ext cx="5336187" cy="275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3"/>
          <p:cNvSpPr txBox="1"/>
          <p:nvPr/>
        </p:nvSpPr>
        <p:spPr>
          <a:xfrm>
            <a:off x="322075" y="5794100"/>
            <a:ext cx="8548500" cy="5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1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Indien er een wijzigingsvoorstel BDS is ingediend, geef dan aan. </a:t>
            </a:r>
            <a:endParaRPr b="0" i="1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1" i="1" lang="en-US" sz="19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! Het BDS protocol is nog in ontwikkeling</a:t>
            </a:r>
            <a:endParaRPr b="1" i="1" sz="19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"/>
          <p:cNvSpPr txBox="1"/>
          <p:nvPr>
            <p:ph type="title"/>
          </p:nvPr>
        </p:nvSpPr>
        <p:spPr>
          <a:xfrm>
            <a:off x="1547813" y="1800225"/>
            <a:ext cx="71391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Registratie- Voorbeeld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5" name="Google Shape;145;p14"/>
          <p:cNvSpPr txBox="1"/>
          <p:nvPr>
            <p:ph idx="1" type="body"/>
          </p:nvPr>
        </p:nvSpPr>
        <p:spPr>
          <a:xfrm>
            <a:off x="1547813" y="2209800"/>
            <a:ext cx="71391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/>
              <a:t>Zet hier een voorbeeld of printscreen uit jullie eigen DD-JGZ</a:t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-US" sz="1800">
                <a:solidFill>
                  <a:srgbClr val="FF0000"/>
                </a:solidFill>
              </a:rPr>
              <a:t>! Het BDS protocol is nog in ontwikkeling </a:t>
            </a:r>
            <a:endParaRPr b="1" i="1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FF0000"/>
              </a:solidFill>
            </a:endParaRPr>
          </a:p>
          <a:p>
            <a:pPr indent="-222250" lvl="0" marL="34290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/>
          <p:nvPr/>
        </p:nvSpPr>
        <p:spPr>
          <a:xfrm>
            <a:off x="1547812" y="1624012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Randvoorwaarden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5"/>
          <p:cNvSpPr txBox="1"/>
          <p:nvPr/>
        </p:nvSpPr>
        <p:spPr>
          <a:xfrm>
            <a:off x="1547812" y="2117591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9250" lvl="0" marL="4572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Opleiding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VWO en BFMT</a:t>
            </a:r>
            <a:endParaRPr/>
          </a:p>
          <a:p>
            <a:pPr indent="-349250" lvl="0" marL="45720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kennis van oorzaken motorische ontwikkelingsachterstand; belang van longitudinale monitoring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9250" lvl="0" marL="45720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Samenwerking met (keten)partners: scholen, andere disciplines (kinderartsen, </a:t>
            </a:r>
            <a:r>
              <a:rPr lang="en-U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huisartsen</a:t>
            </a: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kinderfysiotherapeuten) en met gemeenten om ‘bewegen’ te bevorderen</a:t>
            </a:r>
            <a:endParaRPr sz="1800">
              <a:solidFill>
                <a:schemeClr val="dk1"/>
              </a:solidFill>
            </a:endParaRPr>
          </a:p>
          <a:p>
            <a:pPr indent="-349250" lvl="0" marL="45720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Overige randvoorwaarden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9250" lvl="0" marL="45720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voldoende middelen voor het uitvoeren van taken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5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6"/>
          <p:cNvSpPr txBox="1"/>
          <p:nvPr/>
        </p:nvSpPr>
        <p:spPr>
          <a:xfrm>
            <a:off x="468312" y="1800225"/>
            <a:ext cx="82184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Vragen en discussiepunten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6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7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Contactinformatie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7"/>
          <p:cNvSpPr txBox="1"/>
          <p:nvPr/>
        </p:nvSpPr>
        <p:spPr>
          <a:xfrm>
            <a:off x="1547812" y="2209800"/>
            <a:ext cx="71391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Voor vragen over de richtlijn en de implementatie materialen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1" lang="en-US" sz="19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richtlijn@ncj.nl</a:t>
            </a: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t/>
            </a:r>
            <a:endParaRPr b="1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t/>
            </a:r>
            <a:endParaRPr b="1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Bekijk de richtlijn via </a:t>
            </a:r>
            <a:r>
              <a:rPr b="0" i="0" lang="en-US" sz="19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www.jgzrichtlijn.nl</a:t>
            </a: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in de JGZ-richtlijnen app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7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"/>
          <p:cNvSpPr txBox="1"/>
          <p:nvPr/>
        </p:nvSpPr>
        <p:spPr>
          <a:xfrm>
            <a:off x="1435300" y="1254658"/>
            <a:ext cx="71391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Waarom deze richtlijn?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"/>
          <p:cNvSpPr txBox="1"/>
          <p:nvPr/>
        </p:nvSpPr>
        <p:spPr>
          <a:xfrm>
            <a:off x="1547813" y="1640942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2065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•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Aanleiding voor de ontwikkeling van de richtlijn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Kwaliteit van zorg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Uniformiteit bij monitoring motorische ontwikkeling en inzetten van zorgpaden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065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•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Doel van de richtlijn:	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Uniforme, effective en efficiënte werkwijze ten aanzien van monitoring, preventie, signalering, advisering en verwijzing bij motorische ontwikkelingsproblemen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2065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•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Voor wie is de richtlijn bedoeld (doelgroep)?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JGZ professionals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065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•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Afbakening (waar gaat de richtlijn wel en niet over)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Wel: kennis, taken, medisch besliskundig handelen door de JGZ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Niet: welke JGZ-professional welke taak uitvoert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2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8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8"/>
          <p:cNvSpPr txBox="1"/>
          <p:nvPr/>
        </p:nvSpPr>
        <p:spPr>
          <a:xfrm>
            <a:off x="1547812" y="6553200"/>
            <a:ext cx="5157787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A08241"/>
                </a:solidFill>
                <a:latin typeface="Arial"/>
                <a:ea typeface="Arial"/>
                <a:cs typeface="Arial"/>
                <a:sym typeface="Arial"/>
              </a:rPr>
              <a:t>Presentatie-titel | Wijzig deze tekst onder 'Beeld'&gt;'Koptekst en voettekst' |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2" name="Google Shape;17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8"/>
          <p:cNvSpPr txBox="1"/>
          <p:nvPr>
            <p:ph idx="4294967295" type="ftr"/>
          </p:nvPr>
        </p:nvSpPr>
        <p:spPr>
          <a:xfrm>
            <a:off x="1547812" y="6553200"/>
            <a:ext cx="5157787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Presentatie-titel | Wijzig deze tekst onder 'Beeld'&gt;'Koptekst en voettekst' |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/>
          <p:nvPr/>
        </p:nvSpPr>
        <p:spPr>
          <a:xfrm>
            <a:off x="1547811" y="1262342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Veranderingen t.o.v. de huidige werkwijze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3"/>
          <p:cNvSpPr txBox="1"/>
          <p:nvPr/>
        </p:nvSpPr>
        <p:spPr>
          <a:xfrm>
            <a:off x="1348027" y="1590034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Geen verschil ten opzichte van huidige werkwijze: 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Van Wiechen Onderzoek wordt toegepast bij 0-4-jarigen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Nieuw ten opzichte van huidige werkwijze: </a:t>
            </a:r>
            <a:endParaRPr/>
          </a:p>
          <a:p>
            <a:pPr indent="-285750" lvl="0" marL="28575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Baecke Fassaert Motoriek Test wordt standaard aangeboden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Prematuur geboren kinderen (zwangerschapsduur&lt;37 weken) worden op 5-6-jarige leeftijd standaard door een </a:t>
            </a: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jeugdarts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beoordeeld op hun motorische ontwikkeling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Grove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motoriek op 5-6-jarige leeftijd kan beoordeeld worden door vakleerkracht bewegingsonderwijs met behulp van de 4-Skills Scan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3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"/>
          <p:cNvSpPr txBox="1"/>
          <p:nvPr/>
        </p:nvSpPr>
        <p:spPr>
          <a:xfrm>
            <a:off x="1002506" y="1477496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Incidentie en prevalentie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4"/>
          <p:cNvSpPr txBox="1"/>
          <p:nvPr/>
        </p:nvSpPr>
        <p:spPr>
          <a:xfrm>
            <a:off x="637776" y="1817914"/>
            <a:ext cx="7595666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20650" lvl="1" marL="3429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•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Prevalentie</a:t>
            </a: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voor de verschillende oorzaken van motorische ontwikkelingsproblemen verschillen de prevalentiecijfers; </a:t>
            </a:r>
            <a:endParaRPr/>
          </a:p>
          <a:p>
            <a:pPr indent="-342900" lvl="1" marL="6858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voor Cerebrale Parese 2-2,5/1000</a:t>
            </a:r>
            <a:endParaRPr/>
          </a:p>
          <a:p>
            <a:pPr indent="-342900" lvl="1" marL="6858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voor Developmental Coordination Disorder 5-6%. </a:t>
            </a:r>
            <a:endParaRPr/>
          </a:p>
          <a:p>
            <a:pPr indent="0" lvl="1" marL="3429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Voor andere oorzaken zijn de prevalentiecijfers lager of niet goed onderzocht.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0650" lvl="1" marL="3429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•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Incidentie</a:t>
            </a: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voor motorische ontwikkelingsstoornissen: onbekend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3429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Trends en prognoses zijn niet bekend. Een toename is waarschijnlijk vanwege verbeterde overlevingsrates van prematuur geboren kinderen en door de toename van bewegingsarmoede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1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4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"/>
          <p:cNvSpPr txBox="1"/>
          <p:nvPr/>
        </p:nvSpPr>
        <p:spPr>
          <a:xfrm>
            <a:off x="1363395" y="1419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Oorzaken en gevolgen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5"/>
          <p:cNvSpPr txBox="1"/>
          <p:nvPr/>
        </p:nvSpPr>
        <p:spPr>
          <a:xfrm>
            <a:off x="1363394" y="1933174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1" i="1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Oorzaken</a:t>
            </a: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genetisch (belangrijk voor zowel fijne als grove motoriek)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pre-/perinataal (pre- &amp; dysmaturiteit, roken/alcohol/drugs/medicatie tijdens zwangerschap, asfyxie, lage APGAR)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lage SES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1" i="1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Gevolgen</a:t>
            </a:r>
            <a:endParaRPr b="1" i="1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minder goede motorische ontwikkeling / minder bewegen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overgewicht/obesitas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depressive, angst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5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"/>
          <p:cNvSpPr txBox="1"/>
          <p:nvPr/>
        </p:nvSpPr>
        <p:spPr>
          <a:xfrm>
            <a:off x="1547812" y="1800225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Preventieve voorlichting en advies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6"/>
          <p:cNvSpPr txBox="1"/>
          <p:nvPr/>
        </p:nvSpPr>
        <p:spPr>
          <a:xfrm>
            <a:off x="1547812" y="220980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Preventief advies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Bewegen (conform Beweegrichtlijn Gezondheidsraad) en stimuleren bewegen, bijv. buikligging (onder toezicht)</a:t>
            </a:r>
            <a:endParaRPr/>
          </a:p>
          <a:p>
            <a:pPr indent="-342900" lvl="0" marL="34290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Beperking screentime (tv, tablet)</a:t>
            </a:r>
            <a:endParaRPr/>
          </a:p>
          <a:p>
            <a:pPr indent="-342900" lvl="0" marL="34290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-"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Inrichting schoolpleinen: uitdagend</a:t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2250" lvl="0" marL="34290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Richtlijn onderstreept belang van (monitoring van) motorische ontwikkeling; hiervoor is niet altijd genoeg aandacht geweest.</a:t>
            </a:r>
            <a:br>
              <a:rPr b="0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6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"/>
          <p:cNvSpPr txBox="1"/>
          <p:nvPr/>
        </p:nvSpPr>
        <p:spPr>
          <a:xfrm>
            <a:off x="1547812" y="1404938"/>
            <a:ext cx="7138987" cy="409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Signalering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7"/>
          <p:cNvSpPr txBox="1"/>
          <p:nvPr/>
        </p:nvSpPr>
        <p:spPr>
          <a:xfrm>
            <a:off x="1470972" y="1887070"/>
            <a:ext cx="7138987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Belangrijkste signaleringsinstrumenten:</a:t>
            </a:r>
            <a:endParaRPr/>
          </a:p>
          <a:p>
            <a:pPr indent="-342900" lvl="0" marL="3429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 Wiechen Onderzoek (VWO)</a:t>
            </a:r>
            <a:endParaRPr/>
          </a:p>
          <a:p>
            <a:pPr indent="-342900" lvl="0" marL="34290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Baecke Fassaert Motoriek test (BFMT)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5-6-jarige leeftijd: intensieve samenwerking met scholen t.b.v.  signaleren van motorische ontwikkelingsproblemen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Verschil huidige werkwijze: 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BFMT essentieel onderdeel</a:t>
            </a:r>
            <a:r>
              <a:rPr b="0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Bij prematuren uitvoering en interpretatie BFMT door artsen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Advisering aan scholen en gemeenten (bijv. over schoolplein-inrichting)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7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8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8"/>
          <p:cNvSpPr txBox="1"/>
          <p:nvPr/>
        </p:nvSpPr>
        <p:spPr>
          <a:xfrm>
            <a:off x="1218675" y="1800225"/>
            <a:ext cx="7468200" cy="6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Hoe kun je in deze casus de aanbevelingen van de richtlijn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toepassen? </a:t>
            </a:r>
            <a:endParaRPr b="1" i="0" sz="19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8"/>
          <p:cNvSpPr txBox="1"/>
          <p:nvPr/>
        </p:nvSpPr>
        <p:spPr>
          <a:xfrm>
            <a:off x="1547800" y="2405925"/>
            <a:ext cx="7139100" cy="37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</a:rPr>
              <a:t>Casus:</a:t>
            </a:r>
            <a:br>
              <a:rPr lang="en-US" sz="1800">
                <a:solidFill>
                  <a:schemeClr val="dk1"/>
                </a:solidFill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Basje Jansen, 18 maanden oud. </a:t>
            </a:r>
            <a:r>
              <a:rPr lang="en-US" sz="1800">
                <a:solidFill>
                  <a:schemeClr val="dk1"/>
                </a:solidFill>
              </a:rPr>
              <a:t>Hij is p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rematuur geboren na 34 weken</a:t>
            </a:r>
            <a:r>
              <a:rPr lang="en-US" sz="1800">
                <a:solidFill>
                  <a:schemeClr val="dk1"/>
                </a:solidFill>
              </a:rPr>
              <a:t>. Tijdens het contactmoment merk je een a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chterstand mbt de motorische mijlpalen: los zitten</a:t>
            </a:r>
            <a:r>
              <a:rPr lang="en-US" sz="1800">
                <a:solidFill>
                  <a:schemeClr val="dk1"/>
                </a:solidFill>
              </a:rPr>
              <a:t> en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los staan. Basje kan nu nog n</a:t>
            </a:r>
            <a:r>
              <a:rPr lang="en-US" sz="1800">
                <a:solidFill>
                  <a:schemeClr val="dk1"/>
                </a:solidFill>
              </a:rPr>
              <a:t>iet loslopen. De kwaliteit van zijn bewegingen zijn goed.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fdf0dd06e_0_0"/>
          <p:cNvSpPr txBox="1"/>
          <p:nvPr/>
        </p:nvSpPr>
        <p:spPr>
          <a:xfrm>
            <a:off x="6705600" y="6553200"/>
            <a:ext cx="1981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08241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A0824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g7fdf0dd06e_0_0"/>
          <p:cNvSpPr txBox="1"/>
          <p:nvPr/>
        </p:nvSpPr>
        <p:spPr>
          <a:xfrm>
            <a:off x="1218675" y="1800225"/>
            <a:ext cx="7468200" cy="6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None/>
            </a:pPr>
            <a:r>
              <a:rPr b="1" i="0" lang="en-US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Hoe kun je in deze casus de aanbevelingen van de richtlijn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toepassen? </a:t>
            </a:r>
            <a:endParaRPr b="1" i="0" sz="19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7fdf0dd06e_0_0"/>
          <p:cNvSpPr txBox="1"/>
          <p:nvPr/>
        </p:nvSpPr>
        <p:spPr>
          <a:xfrm>
            <a:off x="1547800" y="2405925"/>
            <a:ext cx="7139100" cy="37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US" sz="1800">
                <a:solidFill>
                  <a:schemeClr val="dk1"/>
                </a:solidFill>
              </a:rPr>
              <a:t>Aanbevelingen toepassen: </a:t>
            </a:r>
            <a:endParaRPr b="1" sz="1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Motorische ontwikkeling wordt zowel op basis van kalenderleeftijd als op basis van gecorrigeerde leeftijd beoordeeld. 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Vooralsnog bestaat geen reden om te denken aan motorische ontwikkelingsproblemen. Een hercontrole wordt afgesproken na 6 weken.</a:t>
            </a:r>
            <a:endParaRPr/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36842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Presentatie">
  <a:themeElements>
    <a:clrScheme name="defau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resentatie">
  <a:themeElements>
    <a:clrScheme name="defau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Presentatie">
  <a:themeElements>
    <a:clrScheme name="Office-the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Alpha-Shop</dc:creator>
</cp:coreProperties>
</file>